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64" r:id="rId4"/>
    <p:sldId id="262" r:id="rId5"/>
    <p:sldId id="263" r:id="rId6"/>
    <p:sldId id="259" r:id="rId7"/>
    <p:sldId id="260" r:id="rId8"/>
    <p:sldId id="265" r:id="rId9"/>
    <p:sldId id="266" r:id="rId10"/>
    <p:sldId id="267" r:id="rId11"/>
    <p:sldId id="268" r:id="rId12"/>
    <p:sldId id="269" r:id="rId13"/>
    <p:sldId id="270" r:id="rId14"/>
    <p:sldId id="261" r:id="rId15"/>
    <p:sldId id="271" r:id="rId16"/>
    <p:sldId id="273" r:id="rId17"/>
    <p:sldId id="272" r:id="rId18"/>
    <p:sldId id="277" r:id="rId19"/>
    <p:sldId id="275" r:id="rId20"/>
    <p:sldId id="278" r:id="rId21"/>
    <p:sldId id="276" r:id="rId22"/>
    <p:sldId id="274" r:id="rId23"/>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1E"/>
    <a:srgbClr val="422C16"/>
    <a:srgbClr val="0C788E"/>
    <a:srgbClr val="025198"/>
    <a:srgbClr val="000099"/>
    <a:srgbClr val="1C1C1C"/>
    <a:srgbClr val="3366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54A34B-25F1-1540-1207-5037C475550F}" v="88" dt="2020-08-25T16:44:07.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75" autoAdjust="0"/>
    <p:restoredTop sz="94652" autoAdjust="0"/>
  </p:normalViewPr>
  <p:slideViewPr>
    <p:cSldViewPr>
      <p:cViewPr varScale="1">
        <p:scale>
          <a:sx n="40" d="100"/>
          <a:sy n="40" d="100"/>
        </p:scale>
        <p:origin x="120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A0929A-890A-444C-AFEC-82A0A689E5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E22F7253-4A55-498B-A111-8566CC9058F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F126D5CC-FB50-4E2F-AE91-FDD5FC71DB07}" type="datetimeFigureOut">
              <a:rPr lang="en-US"/>
              <a:pPr>
                <a:defRPr/>
              </a:pPr>
              <a:t>8/25/2020</a:t>
            </a:fld>
            <a:endParaRPr lang="en-US"/>
          </a:p>
        </p:txBody>
      </p:sp>
      <p:sp>
        <p:nvSpPr>
          <p:cNvPr id="4" name="Slide Image Placeholder 3">
            <a:extLst>
              <a:ext uri="{FF2B5EF4-FFF2-40B4-BE49-F238E27FC236}">
                <a16:creationId xmlns:a16="http://schemas.microsoft.com/office/drawing/2014/main" id="{D880306B-E638-4592-877E-C5398737814F}"/>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A89B072-263D-447C-AEAC-C6A6AB8646B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044EF5E-4E90-4164-9869-0C096A79302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0CF701C8-8812-4A67-8E00-C73B00AE06C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C9D2CE89-BD44-40D8-9F67-0E8063BBACA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14052539-7028-4F3B-A71C-3CBE864645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23C21394-655D-4569-9AD6-52BE2414A6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3316" name="Slide Number Placeholder 3">
            <a:extLst>
              <a:ext uri="{FF2B5EF4-FFF2-40B4-BE49-F238E27FC236}">
                <a16:creationId xmlns:a16="http://schemas.microsoft.com/office/drawing/2014/main" id="{C8A6A0A5-F613-4E2F-A231-AD6BE4BE87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755C12-2C78-4E80-9C0B-FB99CBE811E9}" type="slidenum">
              <a:rPr lang="en-US" altLang="en-US"/>
              <a:pPr/>
              <a:t>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FDD3BB5-E899-4EAE-A12E-F3A5570B6D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C6C46117-9AFB-444E-BEA8-478E049ACF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5364" name="Slide Number Placeholder 3">
            <a:extLst>
              <a:ext uri="{FF2B5EF4-FFF2-40B4-BE49-F238E27FC236}">
                <a16:creationId xmlns:a16="http://schemas.microsoft.com/office/drawing/2014/main" id="{38666C0B-B435-485D-BC3C-910D6A21A7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5183E1-9614-4AB3-B143-E10B560EC87B}" type="slidenum">
              <a:rPr lang="en-US" altLang="en-US"/>
              <a:pPr/>
              <a:t>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124FEFB-7CCF-48C3-90A4-C0522AFA78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59069C9E-764F-49A4-B4EE-A1A3FA47EA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7412" name="Slide Number Placeholder 3">
            <a:extLst>
              <a:ext uri="{FF2B5EF4-FFF2-40B4-BE49-F238E27FC236}">
                <a16:creationId xmlns:a16="http://schemas.microsoft.com/office/drawing/2014/main" id="{F706658C-A232-4B7A-B651-3DEE942B13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53E265-5D7E-4FEC-AFC8-22013D0CDFF9}" type="slidenum">
              <a:rPr lang="en-US" altLang="en-US"/>
              <a:pPr/>
              <a:t>10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EEE25D86-A6F6-472E-8E4E-E13AD04F9F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58BC72E6-2576-4995-AAE1-B178DADF92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9460" name="Slide Number Placeholder 3">
            <a:extLst>
              <a:ext uri="{FF2B5EF4-FFF2-40B4-BE49-F238E27FC236}">
                <a16:creationId xmlns:a16="http://schemas.microsoft.com/office/drawing/2014/main" id="{BF08C0D1-F7AE-4B6E-BCF2-3C3E611B80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77BF149-6BED-4E8D-B711-27D89CFA4CD9}" type="slidenum">
              <a:rPr lang="en-US" altLang="en-US"/>
              <a:pPr/>
              <a:t>11</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6C5977E0-2DEA-480D-8EC9-DAD0208986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414462A1-5990-448F-9904-7F26930FF49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0244" name="Slide Number Placeholder 3">
            <a:extLst>
              <a:ext uri="{FF2B5EF4-FFF2-40B4-BE49-F238E27FC236}">
                <a16:creationId xmlns:a16="http://schemas.microsoft.com/office/drawing/2014/main" id="{D9CA1ADA-F4FD-4CB6-8EFD-506D35E721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CE355B6-B7CE-4E53-B2B4-2200AB4B4782}" type="slidenum">
              <a:rPr lang="en-US" altLang="en-US"/>
              <a:pPr/>
              <a:t>14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2B8BD030-5F2C-4787-9847-62A885419B99}"/>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DAD6C6F0-4DCE-4B4A-8251-5642602FDFF2}"/>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99664AB7-A915-4F79-A74D-EA386522759D}"/>
              </a:ext>
            </a:extLst>
          </p:cNvPr>
          <p:cNvSpPr>
            <a:spLocks noGrp="1" noChangeArrowheads="1"/>
          </p:cNvSpPr>
          <p:nvPr>
            <p:ph type="sldNum" sz="quarter" idx="12"/>
          </p:nvPr>
        </p:nvSpPr>
        <p:spPr>
          <a:ln/>
        </p:spPr>
        <p:txBody>
          <a:bodyPr/>
          <a:lstStyle>
            <a:lvl1pPr>
              <a:defRPr/>
            </a:lvl1pPr>
          </a:lstStyle>
          <a:p>
            <a:pPr>
              <a:defRPr/>
            </a:pPr>
            <a:fld id="{53958C0D-82F7-4628-9EA5-8FFF2ABA8012}" type="slidenum">
              <a:rPr lang="es-ES" altLang="en-US"/>
              <a:pPr>
                <a:defRPr/>
              </a:pPr>
              <a:t>‹#›</a:t>
            </a:fld>
            <a:endParaRPr lang="es-ES" altLang="en-US"/>
          </a:p>
        </p:txBody>
      </p:sp>
    </p:spTree>
    <p:extLst>
      <p:ext uri="{BB962C8B-B14F-4D97-AF65-F5344CB8AC3E}">
        <p14:creationId xmlns:p14="http://schemas.microsoft.com/office/powerpoint/2010/main" val="115669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B1FF92-8DE0-4E3E-8E2C-D1189BF6F9EC}"/>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382B216A-6CA3-40D7-9AA4-E1908B40CCF0}"/>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37BA2B54-A4AC-4059-858B-F43636759FCB}"/>
              </a:ext>
            </a:extLst>
          </p:cNvPr>
          <p:cNvSpPr>
            <a:spLocks noGrp="1" noChangeArrowheads="1"/>
          </p:cNvSpPr>
          <p:nvPr>
            <p:ph type="sldNum" sz="quarter" idx="12"/>
          </p:nvPr>
        </p:nvSpPr>
        <p:spPr>
          <a:ln/>
        </p:spPr>
        <p:txBody>
          <a:bodyPr/>
          <a:lstStyle>
            <a:lvl1pPr>
              <a:defRPr/>
            </a:lvl1pPr>
          </a:lstStyle>
          <a:p>
            <a:pPr>
              <a:defRPr/>
            </a:pPr>
            <a:fld id="{75C94D0B-B1D8-49C9-AF84-F84D080D3881}" type="slidenum">
              <a:rPr lang="es-ES" altLang="en-US"/>
              <a:pPr>
                <a:defRPr/>
              </a:pPr>
              <a:t>‹#›</a:t>
            </a:fld>
            <a:endParaRPr lang="es-ES" altLang="en-US"/>
          </a:p>
        </p:txBody>
      </p:sp>
    </p:spTree>
    <p:extLst>
      <p:ext uri="{BB962C8B-B14F-4D97-AF65-F5344CB8AC3E}">
        <p14:creationId xmlns:p14="http://schemas.microsoft.com/office/powerpoint/2010/main" val="3776944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117B389-8504-4A87-AD8A-448E1016A0A1}"/>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B9AF241F-056D-413E-83F6-E7825DB5CFF0}"/>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1802C7AD-63F1-48ED-864D-4DFDE1F65E21}"/>
              </a:ext>
            </a:extLst>
          </p:cNvPr>
          <p:cNvSpPr>
            <a:spLocks noGrp="1" noChangeArrowheads="1"/>
          </p:cNvSpPr>
          <p:nvPr>
            <p:ph type="sldNum" sz="quarter" idx="12"/>
          </p:nvPr>
        </p:nvSpPr>
        <p:spPr>
          <a:ln/>
        </p:spPr>
        <p:txBody>
          <a:bodyPr/>
          <a:lstStyle>
            <a:lvl1pPr>
              <a:defRPr/>
            </a:lvl1pPr>
          </a:lstStyle>
          <a:p>
            <a:pPr>
              <a:defRPr/>
            </a:pPr>
            <a:fld id="{05986712-0C74-4EC9-A54F-ECDEBF1810F7}" type="slidenum">
              <a:rPr lang="es-ES" altLang="en-US"/>
              <a:pPr>
                <a:defRPr/>
              </a:pPr>
              <a:t>‹#›</a:t>
            </a:fld>
            <a:endParaRPr lang="es-ES" altLang="en-US"/>
          </a:p>
        </p:txBody>
      </p:sp>
    </p:spTree>
    <p:extLst>
      <p:ext uri="{BB962C8B-B14F-4D97-AF65-F5344CB8AC3E}">
        <p14:creationId xmlns:p14="http://schemas.microsoft.com/office/powerpoint/2010/main" val="29939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89A89D8-2DE4-45F6-9A5D-047801AA97F4}"/>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D312EC71-AEE6-472C-B08C-DF1DA2115560}"/>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5E6F0A30-383A-49B2-BACE-FCDBCCE0C9A6}"/>
              </a:ext>
            </a:extLst>
          </p:cNvPr>
          <p:cNvSpPr>
            <a:spLocks noGrp="1" noChangeArrowheads="1"/>
          </p:cNvSpPr>
          <p:nvPr>
            <p:ph type="sldNum" sz="quarter" idx="12"/>
          </p:nvPr>
        </p:nvSpPr>
        <p:spPr>
          <a:ln/>
        </p:spPr>
        <p:txBody>
          <a:bodyPr/>
          <a:lstStyle>
            <a:lvl1pPr>
              <a:defRPr/>
            </a:lvl1pPr>
          </a:lstStyle>
          <a:p>
            <a:pPr>
              <a:defRPr/>
            </a:pPr>
            <a:fld id="{2F159182-AC41-4115-906E-5ED8F59DEE92}" type="slidenum">
              <a:rPr lang="es-ES" altLang="en-US"/>
              <a:pPr>
                <a:defRPr/>
              </a:pPr>
              <a:t>‹#›</a:t>
            </a:fld>
            <a:endParaRPr lang="es-ES" altLang="en-US"/>
          </a:p>
        </p:txBody>
      </p:sp>
    </p:spTree>
    <p:extLst>
      <p:ext uri="{BB962C8B-B14F-4D97-AF65-F5344CB8AC3E}">
        <p14:creationId xmlns:p14="http://schemas.microsoft.com/office/powerpoint/2010/main" val="1433854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55211B35-603E-4DD8-BF04-5021F011415D}"/>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64EC832B-BE12-41C5-9CBD-384611A0E5FA}"/>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06B344DA-9610-4E8C-A1C6-F8F6A040878C}"/>
              </a:ext>
            </a:extLst>
          </p:cNvPr>
          <p:cNvSpPr>
            <a:spLocks noGrp="1" noChangeArrowheads="1"/>
          </p:cNvSpPr>
          <p:nvPr>
            <p:ph type="sldNum" sz="quarter" idx="12"/>
          </p:nvPr>
        </p:nvSpPr>
        <p:spPr>
          <a:ln/>
        </p:spPr>
        <p:txBody>
          <a:bodyPr/>
          <a:lstStyle>
            <a:lvl1pPr>
              <a:defRPr/>
            </a:lvl1pPr>
          </a:lstStyle>
          <a:p>
            <a:pPr>
              <a:defRPr/>
            </a:pPr>
            <a:fld id="{3E8E4B73-5937-4D4B-9902-6E2DAD571231}" type="slidenum">
              <a:rPr lang="es-ES" altLang="en-US"/>
              <a:pPr>
                <a:defRPr/>
              </a:pPr>
              <a:t>‹#›</a:t>
            </a:fld>
            <a:endParaRPr lang="es-ES" altLang="en-US"/>
          </a:p>
        </p:txBody>
      </p:sp>
    </p:spTree>
    <p:extLst>
      <p:ext uri="{BB962C8B-B14F-4D97-AF65-F5344CB8AC3E}">
        <p14:creationId xmlns:p14="http://schemas.microsoft.com/office/powerpoint/2010/main" val="1333842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20CF078-421F-46D9-8BC2-616464F40032}"/>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6A9C069F-06F5-4CE6-A2E6-B2DB965E7943}"/>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11F954CD-A8B9-4049-890F-733F2779F247}"/>
              </a:ext>
            </a:extLst>
          </p:cNvPr>
          <p:cNvSpPr>
            <a:spLocks noGrp="1" noChangeArrowheads="1"/>
          </p:cNvSpPr>
          <p:nvPr>
            <p:ph type="sldNum" sz="quarter" idx="12"/>
          </p:nvPr>
        </p:nvSpPr>
        <p:spPr>
          <a:ln/>
        </p:spPr>
        <p:txBody>
          <a:bodyPr/>
          <a:lstStyle>
            <a:lvl1pPr>
              <a:defRPr/>
            </a:lvl1pPr>
          </a:lstStyle>
          <a:p>
            <a:pPr>
              <a:defRPr/>
            </a:pPr>
            <a:fld id="{0822D69A-6B8E-47ED-999A-3983A8D62146}" type="slidenum">
              <a:rPr lang="es-ES" altLang="en-US"/>
              <a:pPr>
                <a:defRPr/>
              </a:pPr>
              <a:t>‹#›</a:t>
            </a:fld>
            <a:endParaRPr lang="es-ES" altLang="en-US"/>
          </a:p>
        </p:txBody>
      </p:sp>
    </p:spTree>
    <p:extLst>
      <p:ext uri="{BB962C8B-B14F-4D97-AF65-F5344CB8AC3E}">
        <p14:creationId xmlns:p14="http://schemas.microsoft.com/office/powerpoint/2010/main" val="234674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248AA54-1929-4276-9964-79A8BBB6B5EB}"/>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5">
            <a:extLst>
              <a:ext uri="{FF2B5EF4-FFF2-40B4-BE49-F238E27FC236}">
                <a16:creationId xmlns:a16="http://schemas.microsoft.com/office/drawing/2014/main" id="{63FAA12E-4879-4FF8-B3DC-FD5D2DEA79DB}"/>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9" name="Rectangle 6">
            <a:extLst>
              <a:ext uri="{FF2B5EF4-FFF2-40B4-BE49-F238E27FC236}">
                <a16:creationId xmlns:a16="http://schemas.microsoft.com/office/drawing/2014/main" id="{E919AC92-FAC3-4777-8C5B-D7B446193A34}"/>
              </a:ext>
            </a:extLst>
          </p:cNvPr>
          <p:cNvSpPr>
            <a:spLocks noGrp="1" noChangeArrowheads="1"/>
          </p:cNvSpPr>
          <p:nvPr>
            <p:ph type="sldNum" sz="quarter" idx="12"/>
          </p:nvPr>
        </p:nvSpPr>
        <p:spPr>
          <a:ln/>
        </p:spPr>
        <p:txBody>
          <a:bodyPr/>
          <a:lstStyle>
            <a:lvl1pPr>
              <a:defRPr/>
            </a:lvl1pPr>
          </a:lstStyle>
          <a:p>
            <a:pPr>
              <a:defRPr/>
            </a:pPr>
            <a:fld id="{04058E5E-6C8E-4DD1-8745-959438CE14D6}" type="slidenum">
              <a:rPr lang="es-ES" altLang="en-US"/>
              <a:pPr>
                <a:defRPr/>
              </a:pPr>
              <a:t>‹#›</a:t>
            </a:fld>
            <a:endParaRPr lang="es-ES" altLang="en-US"/>
          </a:p>
        </p:txBody>
      </p:sp>
    </p:spTree>
    <p:extLst>
      <p:ext uri="{BB962C8B-B14F-4D97-AF65-F5344CB8AC3E}">
        <p14:creationId xmlns:p14="http://schemas.microsoft.com/office/powerpoint/2010/main" val="1968916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AC8DED6-A679-424B-8A3F-82C3AC3B1C47}"/>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676C9687-4F2C-4488-A082-0EEC6B0D7B01}"/>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1D0807BA-7D5D-4DD1-BCC4-43F2271BB40E}"/>
              </a:ext>
            </a:extLst>
          </p:cNvPr>
          <p:cNvSpPr>
            <a:spLocks noGrp="1" noChangeArrowheads="1"/>
          </p:cNvSpPr>
          <p:nvPr>
            <p:ph type="sldNum" sz="quarter" idx="12"/>
          </p:nvPr>
        </p:nvSpPr>
        <p:spPr>
          <a:ln/>
        </p:spPr>
        <p:txBody>
          <a:bodyPr/>
          <a:lstStyle>
            <a:lvl1pPr>
              <a:defRPr/>
            </a:lvl1pPr>
          </a:lstStyle>
          <a:p>
            <a:pPr>
              <a:defRPr/>
            </a:pPr>
            <a:fld id="{DF274E12-D0B2-4D72-A132-A342C3E86E05}" type="slidenum">
              <a:rPr lang="es-ES" altLang="en-US"/>
              <a:pPr>
                <a:defRPr/>
              </a:pPr>
              <a:t>‹#›</a:t>
            </a:fld>
            <a:endParaRPr lang="es-ES" altLang="en-US"/>
          </a:p>
        </p:txBody>
      </p:sp>
    </p:spTree>
    <p:extLst>
      <p:ext uri="{BB962C8B-B14F-4D97-AF65-F5344CB8AC3E}">
        <p14:creationId xmlns:p14="http://schemas.microsoft.com/office/powerpoint/2010/main" val="4181668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66507F4-A4E5-43CB-8EB5-E0EE0FA49D46}"/>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a:extLst>
              <a:ext uri="{FF2B5EF4-FFF2-40B4-BE49-F238E27FC236}">
                <a16:creationId xmlns:a16="http://schemas.microsoft.com/office/drawing/2014/main" id="{FE531097-659E-4D4E-AB10-D1E386F114A4}"/>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4" name="Rectangle 6">
            <a:extLst>
              <a:ext uri="{FF2B5EF4-FFF2-40B4-BE49-F238E27FC236}">
                <a16:creationId xmlns:a16="http://schemas.microsoft.com/office/drawing/2014/main" id="{B1356659-330F-4DCC-991A-D12834F99E06}"/>
              </a:ext>
            </a:extLst>
          </p:cNvPr>
          <p:cNvSpPr>
            <a:spLocks noGrp="1" noChangeArrowheads="1"/>
          </p:cNvSpPr>
          <p:nvPr>
            <p:ph type="sldNum" sz="quarter" idx="12"/>
          </p:nvPr>
        </p:nvSpPr>
        <p:spPr>
          <a:ln/>
        </p:spPr>
        <p:txBody>
          <a:bodyPr/>
          <a:lstStyle>
            <a:lvl1pPr>
              <a:defRPr/>
            </a:lvl1pPr>
          </a:lstStyle>
          <a:p>
            <a:pPr>
              <a:defRPr/>
            </a:pPr>
            <a:fld id="{FE50BD37-E932-4602-AA2D-3F5495AB7D03}" type="slidenum">
              <a:rPr lang="es-ES" altLang="en-US"/>
              <a:pPr>
                <a:defRPr/>
              </a:pPr>
              <a:t>‹#›</a:t>
            </a:fld>
            <a:endParaRPr lang="es-ES" altLang="en-US"/>
          </a:p>
        </p:txBody>
      </p:sp>
    </p:spTree>
    <p:extLst>
      <p:ext uri="{BB962C8B-B14F-4D97-AF65-F5344CB8AC3E}">
        <p14:creationId xmlns:p14="http://schemas.microsoft.com/office/powerpoint/2010/main" val="1336149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6C5986AF-071C-4C57-BD86-0F7C8977B8BF}"/>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30D0AC31-36E4-4A64-906B-1897B4B865C2}"/>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EFD94F69-7BE4-4552-B504-789F27C017FA}"/>
              </a:ext>
            </a:extLst>
          </p:cNvPr>
          <p:cNvSpPr>
            <a:spLocks noGrp="1" noChangeArrowheads="1"/>
          </p:cNvSpPr>
          <p:nvPr>
            <p:ph type="sldNum" sz="quarter" idx="12"/>
          </p:nvPr>
        </p:nvSpPr>
        <p:spPr>
          <a:ln/>
        </p:spPr>
        <p:txBody>
          <a:bodyPr/>
          <a:lstStyle>
            <a:lvl1pPr>
              <a:defRPr/>
            </a:lvl1pPr>
          </a:lstStyle>
          <a:p>
            <a:pPr>
              <a:defRPr/>
            </a:pPr>
            <a:fld id="{4C5895C6-2804-4B4C-8CA2-A6EC40FB1F5F}" type="slidenum">
              <a:rPr lang="es-ES" altLang="en-US"/>
              <a:pPr>
                <a:defRPr/>
              </a:pPr>
              <a:t>‹#›</a:t>
            </a:fld>
            <a:endParaRPr lang="es-ES" altLang="en-US"/>
          </a:p>
        </p:txBody>
      </p:sp>
    </p:spTree>
    <p:extLst>
      <p:ext uri="{BB962C8B-B14F-4D97-AF65-F5344CB8AC3E}">
        <p14:creationId xmlns:p14="http://schemas.microsoft.com/office/powerpoint/2010/main" val="2602399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8333B839-416F-46EA-BB3E-BD3F80B66499}"/>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761A0C54-F6F9-4875-8B5E-7CD4579FCBA8}"/>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CAC8D7F5-DDB4-48A8-89A3-A6C17CE96A44}"/>
              </a:ext>
            </a:extLst>
          </p:cNvPr>
          <p:cNvSpPr>
            <a:spLocks noGrp="1" noChangeArrowheads="1"/>
          </p:cNvSpPr>
          <p:nvPr>
            <p:ph type="sldNum" sz="quarter" idx="12"/>
          </p:nvPr>
        </p:nvSpPr>
        <p:spPr>
          <a:ln/>
        </p:spPr>
        <p:txBody>
          <a:bodyPr/>
          <a:lstStyle>
            <a:lvl1pPr>
              <a:defRPr/>
            </a:lvl1pPr>
          </a:lstStyle>
          <a:p>
            <a:pPr>
              <a:defRPr/>
            </a:pPr>
            <a:fld id="{A3117CB5-8ADA-4021-AB3A-3FDF3B3CB617}" type="slidenum">
              <a:rPr lang="es-ES" altLang="en-US"/>
              <a:pPr>
                <a:defRPr/>
              </a:pPr>
              <a:t>‹#›</a:t>
            </a:fld>
            <a:endParaRPr lang="es-ES" altLang="en-US"/>
          </a:p>
        </p:txBody>
      </p:sp>
    </p:spTree>
    <p:extLst>
      <p:ext uri="{BB962C8B-B14F-4D97-AF65-F5344CB8AC3E}">
        <p14:creationId xmlns:p14="http://schemas.microsoft.com/office/powerpoint/2010/main" val="166028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E50C941-AD4F-4697-A48A-6F977A1B3ED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2DEFB10E-EAC6-4444-A035-865175629E9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2A69ABF4-E7FA-4BAA-BEB9-F4FDE2B15669}"/>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en-US"/>
          </a:p>
        </p:txBody>
      </p:sp>
      <p:sp>
        <p:nvSpPr>
          <p:cNvPr id="1029" name="Rectangle 5">
            <a:extLst>
              <a:ext uri="{FF2B5EF4-FFF2-40B4-BE49-F238E27FC236}">
                <a16:creationId xmlns:a16="http://schemas.microsoft.com/office/drawing/2014/main" id="{C3F4406C-882F-43B5-8A71-1873A093FDF3}"/>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en-US"/>
          </a:p>
        </p:txBody>
      </p:sp>
      <p:sp>
        <p:nvSpPr>
          <p:cNvPr id="1030" name="Rectangle 6">
            <a:extLst>
              <a:ext uri="{FF2B5EF4-FFF2-40B4-BE49-F238E27FC236}">
                <a16:creationId xmlns:a16="http://schemas.microsoft.com/office/drawing/2014/main" id="{78863F76-CAA1-4851-A2B4-926F26D56FC9}"/>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5D25AE4D-D832-4087-84C7-84B6C3838361}" type="slidenum">
              <a:rPr lang="es-ES" altLang="en-US"/>
              <a:pPr>
                <a:defRPr/>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amanda_gonzales@chino.k12.ca.u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cde.ca.gov/be/st/ss/index.as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110">
            <a:extLst>
              <a:ext uri="{FF2B5EF4-FFF2-40B4-BE49-F238E27FC236}">
                <a16:creationId xmlns:a16="http://schemas.microsoft.com/office/drawing/2014/main" id="{60C0152B-5B4D-428D-A801-050852C80677}"/>
              </a:ext>
            </a:extLst>
          </p:cNvPr>
          <p:cNvSpPr>
            <a:spLocks noGrp="1" noChangeArrowheads="1"/>
          </p:cNvSpPr>
          <p:nvPr>
            <p:ph type="ctrTitle"/>
          </p:nvPr>
        </p:nvSpPr>
        <p:spPr>
          <a:xfrm>
            <a:off x="539750" y="4868863"/>
            <a:ext cx="7056438" cy="544512"/>
          </a:xfrm>
          <a:noFill/>
        </p:spPr>
        <p:txBody>
          <a:bodyPr anchor="ctr"/>
          <a:lstStyle/>
          <a:p>
            <a:pPr algn="l" eaLnBrk="1" hangingPunct="1"/>
            <a:r>
              <a:rPr lang="es-UY" altLang="en-US" sz="4800" b="1">
                <a:solidFill>
                  <a:srgbClr val="FF9900"/>
                </a:solidFill>
              </a:rPr>
              <a:t>Back-To-School Night</a:t>
            </a:r>
            <a:endParaRPr lang="es-ES" altLang="en-US" sz="4800" b="1">
              <a:solidFill>
                <a:srgbClr val="FF9900"/>
              </a:solidFill>
            </a:endParaRPr>
          </a:p>
        </p:txBody>
      </p:sp>
      <p:sp>
        <p:nvSpPr>
          <p:cNvPr id="3075" name="Rectangle 117">
            <a:extLst>
              <a:ext uri="{FF2B5EF4-FFF2-40B4-BE49-F238E27FC236}">
                <a16:creationId xmlns:a16="http://schemas.microsoft.com/office/drawing/2014/main" id="{BD3B446B-827D-443F-9001-971238E8C2D3}"/>
              </a:ext>
            </a:extLst>
          </p:cNvPr>
          <p:cNvSpPr>
            <a:spLocks noChangeArrowheads="1"/>
          </p:cNvSpPr>
          <p:nvPr/>
        </p:nvSpPr>
        <p:spPr bwMode="auto">
          <a:xfrm>
            <a:off x="1116013" y="5432425"/>
            <a:ext cx="540067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UY" altLang="en-US" sz="2800" b="1">
                <a:solidFill>
                  <a:srgbClr val="FF9900"/>
                </a:solidFill>
              </a:rPr>
              <a:t>Mrs. Gonzales</a:t>
            </a:r>
          </a:p>
          <a:p>
            <a:pPr algn="ctr" eaLnBrk="1" hangingPunct="1"/>
            <a:r>
              <a:rPr lang="es-UY" altLang="en-US" sz="2800" b="1">
                <a:solidFill>
                  <a:srgbClr val="FF9900"/>
                </a:solidFill>
              </a:rPr>
              <a:t>5th Grade 2020-2021 </a:t>
            </a:r>
          </a:p>
        </p:txBody>
      </p:sp>
      <p:sp>
        <p:nvSpPr>
          <p:cNvPr id="2" name="TextBox 1">
            <a:extLst>
              <a:ext uri="{FF2B5EF4-FFF2-40B4-BE49-F238E27FC236}">
                <a16:creationId xmlns:a16="http://schemas.microsoft.com/office/drawing/2014/main" id="{A08621FE-3411-416A-82AA-14BD0B43D562}"/>
              </a:ext>
            </a:extLst>
          </p:cNvPr>
          <p:cNvSpPr txBox="1"/>
          <p:nvPr/>
        </p:nvSpPr>
        <p:spPr>
          <a:xfrm>
            <a:off x="827584" y="656107"/>
            <a:ext cx="3384376" cy="1577035"/>
          </a:xfrm>
          <a:prstGeom prst="rect">
            <a:avLst/>
          </a:prstGeom>
          <a:noFill/>
        </p:spPr>
        <p:txBody>
          <a:bodyPr lIns="91440" tIns="45720" rIns="91440" bIns="45720" anchor="t">
            <a:spAutoFit/>
          </a:bodyPr>
          <a:lstStyle/>
          <a:p>
            <a:pPr eaLnBrk="1" hangingPunct="1">
              <a:lnSpc>
                <a:spcPct val="80000"/>
              </a:lnSpc>
              <a:buClr>
                <a:srgbClr val="404040"/>
              </a:buClr>
              <a:defRPr/>
            </a:pPr>
            <a:endParaRPr lang="en-US" altLang="en-US" sz="2400" b="1" dirty="0">
              <a:solidFill>
                <a:srgbClr val="404040"/>
              </a:solidFill>
              <a:latin typeface="APLTypeATeacher" panose="02000603000000000000" pitchFamily="2" charset="0"/>
              <a:ea typeface="APLTypeATeacher" panose="02000603000000000000" pitchFamily="2" charset="0"/>
            </a:endParaRPr>
          </a:p>
          <a:p>
            <a:pPr algn="ctr" eaLnBrk="1" hangingPunct="1">
              <a:lnSpc>
                <a:spcPct val="80000"/>
              </a:lnSpc>
              <a:buClr>
                <a:srgbClr val="404040"/>
              </a:buClr>
              <a:defRPr/>
            </a:pPr>
            <a:r>
              <a:rPr lang="en-US" altLang="en-US" sz="2400" b="1" dirty="0">
                <a:solidFill>
                  <a:schemeClr val="bg1"/>
                </a:solidFill>
                <a:highlight>
                  <a:srgbClr val="00001E"/>
                </a:highlight>
                <a:latin typeface="APLTypeATeacher"/>
                <a:ea typeface="APLTypeATeacher" panose="02000603000000000000" pitchFamily="2" charset="0"/>
                <a:cs typeface="Arial"/>
              </a:rPr>
              <a:t>We will begin at 6:00.  Please mute your mic and use the chat box for questions</a:t>
            </a:r>
            <a:r>
              <a:rPr lang="en-US" altLang="en-US" b="1" dirty="0">
                <a:solidFill>
                  <a:schemeClr val="bg1"/>
                </a:solidFill>
                <a:highlight>
                  <a:srgbClr val="00001E"/>
                </a:highlight>
                <a:latin typeface="APLTypeATeacher"/>
                <a:ea typeface="APLTypeATeacher" panose="02000603000000000000" pitchFamily="2" charset="0"/>
                <a:cs typeface="Arial"/>
              </a:rPr>
              <a:t>.</a:t>
            </a:r>
          </a:p>
        </p:txBody>
      </p:sp>
      <p:pic>
        <p:nvPicPr>
          <p:cNvPr id="3077" name="Picture 2" descr="Bumblebee Honey bee, bee, honey Bee, insects, cartoon png | PNGWing">
            <a:extLst>
              <a:ext uri="{FF2B5EF4-FFF2-40B4-BE49-F238E27FC236}">
                <a16:creationId xmlns:a16="http://schemas.microsoft.com/office/drawing/2014/main" id="{9122D29D-23C7-4B9F-8D11-DAD86FA4F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653" t="11775" r="10992" b="12862"/>
          <a:stretch>
            <a:fillRect/>
          </a:stretch>
        </p:blipFill>
        <p:spPr bwMode="auto">
          <a:xfrm rot="1090971">
            <a:off x="4787900" y="981075"/>
            <a:ext cx="338455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30D3450-D169-41F9-9E1E-386DB6AC2B1B}"/>
              </a:ext>
            </a:extLst>
          </p:cNvPr>
          <p:cNvSpPr>
            <a:spLocks noGrp="1" noChangeArrowheads="1"/>
          </p:cNvSpPr>
          <p:nvPr>
            <p:ph type="title"/>
          </p:nvPr>
        </p:nvSpPr>
        <p:spPr>
          <a:xfrm>
            <a:off x="457200" y="260350"/>
            <a:ext cx="8229600" cy="981075"/>
          </a:xfrm>
        </p:spPr>
        <p:txBody>
          <a:bodyPr/>
          <a:lstStyle/>
          <a:p>
            <a:pPr eaLnBrk="1" hangingPunct="1"/>
            <a:r>
              <a:rPr lang="en-US" altLang="en-US">
                <a:solidFill>
                  <a:schemeClr val="bg1"/>
                </a:solidFill>
              </a:rPr>
              <a:t>Second Step</a:t>
            </a:r>
          </a:p>
        </p:txBody>
      </p:sp>
      <p:sp>
        <p:nvSpPr>
          <p:cNvPr id="16387" name="TextBox 1">
            <a:extLst>
              <a:ext uri="{FF2B5EF4-FFF2-40B4-BE49-F238E27FC236}">
                <a16:creationId xmlns:a16="http://schemas.microsoft.com/office/drawing/2014/main" id="{F4301A67-AAC8-45B6-A289-79E20CEAA10C}"/>
              </a:ext>
            </a:extLst>
          </p:cNvPr>
          <p:cNvSpPr txBox="1">
            <a:spLocks noChangeArrowheads="1"/>
          </p:cNvSpPr>
          <p:nvPr/>
        </p:nvSpPr>
        <p:spPr bwMode="auto">
          <a:xfrm>
            <a:off x="3276600" y="2274888"/>
            <a:ext cx="51831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chemeClr val="bg1"/>
                </a:solidFill>
              </a:rPr>
              <a:t>Second Step is a program rooted in  social-emotional learning (SEL).</a:t>
            </a:r>
          </a:p>
          <a:p>
            <a:pPr eaLnBrk="1" hangingPunct="1"/>
            <a:endParaRPr lang="en-US" altLang="en-US">
              <a:solidFill>
                <a:schemeClr val="bg1"/>
              </a:solidFill>
            </a:endParaRPr>
          </a:p>
          <a:p>
            <a:pPr eaLnBrk="1" hangingPunct="1"/>
            <a:r>
              <a:rPr lang="en-US" altLang="en-US">
                <a:solidFill>
                  <a:schemeClr val="bg1"/>
                </a:solidFill>
              </a:rPr>
              <a:t>These are curriculum-based lessons.</a:t>
            </a:r>
          </a:p>
          <a:p>
            <a:pPr eaLnBrk="1" hangingPunct="1"/>
            <a:endParaRPr lang="en-US" altLang="en-US">
              <a:solidFill>
                <a:schemeClr val="bg1"/>
              </a:solidFill>
            </a:endParaRPr>
          </a:p>
          <a:p>
            <a:pPr eaLnBrk="1" hangingPunct="1"/>
            <a:r>
              <a:rPr lang="en-US" altLang="en-US">
                <a:solidFill>
                  <a:schemeClr val="bg1"/>
                </a:solidFill>
              </a:rPr>
              <a:t>District wide – PBIS</a:t>
            </a:r>
          </a:p>
          <a:p>
            <a:pPr eaLnBrk="1" hangingPunct="1"/>
            <a:r>
              <a:rPr lang="en-US" altLang="en-US">
                <a:solidFill>
                  <a:schemeClr val="bg1"/>
                </a:solidFill>
              </a:rPr>
              <a:t>Positive Behavioral Interventions &amp; Supports</a:t>
            </a:r>
          </a:p>
          <a:p>
            <a:pPr eaLnBrk="1" hangingPunct="1"/>
            <a:r>
              <a:rPr lang="en-US" altLang="en-US">
                <a:solidFill>
                  <a:schemeClr val="bg1"/>
                </a:solidFill>
              </a:rPr>
              <a:t>*Responsible, Respectful, and Safe</a:t>
            </a:r>
          </a:p>
        </p:txBody>
      </p:sp>
      <p:pic>
        <p:nvPicPr>
          <p:cNvPr id="16388" name="Picture 3">
            <a:extLst>
              <a:ext uri="{FF2B5EF4-FFF2-40B4-BE49-F238E27FC236}">
                <a16:creationId xmlns:a16="http://schemas.microsoft.com/office/drawing/2014/main" id="{63536545-9FD0-4800-A902-9FC372DFF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908175"/>
            <a:ext cx="2352675"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A816A3B-658E-4ADA-B707-33135C099598}"/>
              </a:ext>
            </a:extLst>
          </p:cNvPr>
          <p:cNvSpPr>
            <a:spLocks noGrp="1" noChangeArrowheads="1"/>
          </p:cNvSpPr>
          <p:nvPr>
            <p:ph type="title"/>
          </p:nvPr>
        </p:nvSpPr>
        <p:spPr>
          <a:xfrm>
            <a:off x="457200" y="260350"/>
            <a:ext cx="8229600" cy="981075"/>
          </a:xfrm>
        </p:spPr>
        <p:txBody>
          <a:bodyPr/>
          <a:lstStyle/>
          <a:p>
            <a:pPr eaLnBrk="1" hangingPunct="1"/>
            <a:r>
              <a:rPr lang="en-US" altLang="en-US">
                <a:solidFill>
                  <a:schemeClr val="bg1"/>
                </a:solidFill>
              </a:rPr>
              <a:t>Social Studies </a:t>
            </a:r>
          </a:p>
        </p:txBody>
      </p:sp>
      <p:sp>
        <p:nvSpPr>
          <p:cNvPr id="18435" name="TextBox 1">
            <a:extLst>
              <a:ext uri="{FF2B5EF4-FFF2-40B4-BE49-F238E27FC236}">
                <a16:creationId xmlns:a16="http://schemas.microsoft.com/office/drawing/2014/main" id="{C6BE6DF4-8EEC-4483-9C0D-E106543916D9}"/>
              </a:ext>
            </a:extLst>
          </p:cNvPr>
          <p:cNvSpPr txBox="1">
            <a:spLocks noChangeArrowheads="1"/>
          </p:cNvSpPr>
          <p:nvPr/>
        </p:nvSpPr>
        <p:spPr bwMode="auto">
          <a:xfrm>
            <a:off x="611188" y="1628775"/>
            <a:ext cx="807561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chemeClr val="bg1"/>
                </a:solidFill>
              </a:rPr>
              <a:t>Reading and writing skills emphasized and practiced</a:t>
            </a:r>
          </a:p>
          <a:p>
            <a:pPr eaLnBrk="1" hangingPunct="1"/>
            <a:r>
              <a:rPr lang="en-US" altLang="en-US" sz="2800">
                <a:solidFill>
                  <a:schemeClr val="bg1"/>
                </a:solidFill>
              </a:rPr>
              <a:t>Science…transition to NGSS</a:t>
            </a:r>
          </a:p>
          <a:p>
            <a:pPr eaLnBrk="1" hangingPunct="1"/>
            <a:r>
              <a:rPr lang="en-US" altLang="en-US" sz="2800">
                <a:solidFill>
                  <a:schemeClr val="bg1"/>
                </a:solidFill>
              </a:rPr>
              <a:t>STEM Projects at home</a:t>
            </a:r>
          </a:p>
          <a:p>
            <a:pPr eaLnBrk="1" hangingPunct="1"/>
            <a:r>
              <a:rPr lang="en-US" altLang="en-US" sz="2800">
                <a:solidFill>
                  <a:schemeClr val="bg1"/>
                </a:solidFill>
              </a:rPr>
              <a:t>Social Studies will cover US History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D63C49CA-F164-40AE-818E-77AE3313D3CB}"/>
              </a:ext>
            </a:extLst>
          </p:cNvPr>
          <p:cNvSpPr>
            <a:spLocks noGrp="1" noChangeArrowheads="1"/>
          </p:cNvSpPr>
          <p:nvPr>
            <p:ph type="title"/>
          </p:nvPr>
        </p:nvSpPr>
        <p:spPr/>
        <p:txBody>
          <a:bodyPr/>
          <a:lstStyle/>
          <a:p>
            <a:pPr eaLnBrk="1" hangingPunct="1"/>
            <a:r>
              <a:rPr lang="en-US" altLang="en-US">
                <a:solidFill>
                  <a:schemeClr val="bg1"/>
                </a:solidFill>
              </a:rPr>
              <a:t>Physical Education</a:t>
            </a:r>
          </a:p>
        </p:txBody>
      </p:sp>
      <p:sp>
        <p:nvSpPr>
          <p:cNvPr id="20483" name="Content Placeholder 2">
            <a:extLst>
              <a:ext uri="{FF2B5EF4-FFF2-40B4-BE49-F238E27FC236}">
                <a16:creationId xmlns:a16="http://schemas.microsoft.com/office/drawing/2014/main" id="{63B4D2B2-8AA6-4CDD-8A17-D793BA564640}"/>
              </a:ext>
            </a:extLst>
          </p:cNvPr>
          <p:cNvSpPr>
            <a:spLocks noGrp="1" noChangeArrowheads="1"/>
          </p:cNvSpPr>
          <p:nvPr>
            <p:ph idx="1"/>
          </p:nvPr>
        </p:nvSpPr>
        <p:spPr/>
        <p:txBody>
          <a:bodyPr/>
          <a:lstStyle/>
          <a:p>
            <a:pPr eaLnBrk="1" hangingPunct="1"/>
            <a:r>
              <a:rPr lang="en-US" altLang="en-US">
                <a:solidFill>
                  <a:schemeClr val="bg1"/>
                </a:solidFill>
              </a:rPr>
              <a:t>We will encourage cardiovascular fitness and student involvement</a:t>
            </a:r>
          </a:p>
          <a:p>
            <a:pPr eaLnBrk="1" hangingPunct="1"/>
            <a:r>
              <a:rPr lang="en-US" altLang="en-US">
                <a:solidFill>
                  <a:schemeClr val="bg1"/>
                </a:solidFill>
              </a:rPr>
              <a:t>Brain Breaks</a:t>
            </a:r>
          </a:p>
          <a:p>
            <a:pPr eaLnBrk="1" hangingPunct="1"/>
            <a:r>
              <a:rPr lang="en-US" altLang="en-US">
                <a:solidFill>
                  <a:schemeClr val="bg1"/>
                </a:solidFill>
              </a:rPr>
              <a:t>200 minutes every 2 weeks</a:t>
            </a:r>
          </a:p>
          <a:p>
            <a:pPr eaLnBrk="1" hangingPunct="1"/>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C4EBEC22-A24F-4C01-B7E1-6790D2CDEA6E}"/>
              </a:ext>
            </a:extLst>
          </p:cNvPr>
          <p:cNvSpPr>
            <a:spLocks noGrp="1" noChangeArrowheads="1"/>
          </p:cNvSpPr>
          <p:nvPr>
            <p:ph type="title"/>
          </p:nvPr>
        </p:nvSpPr>
        <p:spPr/>
        <p:txBody>
          <a:bodyPr/>
          <a:lstStyle/>
          <a:p>
            <a:pPr eaLnBrk="1" hangingPunct="1"/>
            <a:r>
              <a:rPr lang="en-US" altLang="en-US">
                <a:solidFill>
                  <a:schemeClr val="bg1"/>
                </a:solidFill>
              </a:rPr>
              <a:t>Performing Arts</a:t>
            </a:r>
          </a:p>
        </p:txBody>
      </p:sp>
      <p:sp>
        <p:nvSpPr>
          <p:cNvPr id="21507" name="Content Placeholder 2">
            <a:extLst>
              <a:ext uri="{FF2B5EF4-FFF2-40B4-BE49-F238E27FC236}">
                <a16:creationId xmlns:a16="http://schemas.microsoft.com/office/drawing/2014/main" id="{B40E9DF6-1490-499A-90EB-E736B5A56417}"/>
              </a:ext>
            </a:extLst>
          </p:cNvPr>
          <p:cNvSpPr>
            <a:spLocks noGrp="1" noChangeArrowheads="1"/>
          </p:cNvSpPr>
          <p:nvPr>
            <p:ph idx="1"/>
          </p:nvPr>
        </p:nvSpPr>
        <p:spPr/>
        <p:txBody>
          <a:bodyPr/>
          <a:lstStyle/>
          <a:p>
            <a:pPr eaLnBrk="1" hangingPunct="1"/>
            <a:r>
              <a:rPr lang="en-US" altLang="en-US">
                <a:solidFill>
                  <a:schemeClr val="bg1"/>
                </a:solidFill>
              </a:rPr>
              <a:t>-Art, music, and oral presentation assignments usually correspond with other topics that are in the curriculum</a:t>
            </a:r>
          </a:p>
          <a:p>
            <a:pPr eaLnBrk="1" hangingPunct="1"/>
            <a:endParaRPr lang="en-US" altLang="en-US">
              <a:solidFill>
                <a:schemeClr val="bg1"/>
              </a:solidFill>
            </a:endParaRPr>
          </a:p>
          <a:p>
            <a:pPr eaLnBrk="1" hangingPunct="1"/>
            <a:r>
              <a:rPr lang="en-US" altLang="en-US">
                <a:solidFill>
                  <a:schemeClr val="bg1"/>
                </a:solidFill>
              </a:rPr>
              <a:t>-Band: I will pass along any information I get on this topic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BEB7280-88A0-4B61-B88D-DCDA81E3DB16}"/>
              </a:ext>
            </a:extLst>
          </p:cNvPr>
          <p:cNvSpPr>
            <a:spLocks noGrp="1" noChangeArrowheads="1"/>
          </p:cNvSpPr>
          <p:nvPr>
            <p:ph type="title"/>
          </p:nvPr>
        </p:nvSpPr>
        <p:spPr>
          <a:xfrm>
            <a:off x="457200" y="260350"/>
            <a:ext cx="8229600" cy="981075"/>
          </a:xfrm>
        </p:spPr>
        <p:txBody>
          <a:bodyPr/>
          <a:lstStyle/>
          <a:p>
            <a:pPr eaLnBrk="1" hangingPunct="1"/>
            <a:r>
              <a:rPr lang="en-US" altLang="en-US">
                <a:solidFill>
                  <a:schemeClr val="bg1"/>
                </a:solidFill>
              </a:rPr>
              <a:t>Syllabus</a:t>
            </a:r>
          </a:p>
        </p:txBody>
      </p:sp>
      <p:pic>
        <p:nvPicPr>
          <p:cNvPr id="9219" name="Picture 1">
            <a:extLst>
              <a:ext uri="{FF2B5EF4-FFF2-40B4-BE49-F238E27FC236}">
                <a16:creationId xmlns:a16="http://schemas.microsoft.com/office/drawing/2014/main" id="{DECEBF2D-7CBE-4179-B757-A5EF936FE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688" y="2349500"/>
            <a:ext cx="4238625"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3">
            <a:extLst>
              <a:ext uri="{FF2B5EF4-FFF2-40B4-BE49-F238E27FC236}">
                <a16:creationId xmlns:a16="http://schemas.microsoft.com/office/drawing/2014/main" id="{E5291D5C-5B58-405B-8917-8F5EDDDA32BF}"/>
              </a:ext>
            </a:extLst>
          </p:cNvPr>
          <p:cNvSpPr>
            <a:spLocks noGrp="1" noChangeArrowheads="1"/>
          </p:cNvSpPr>
          <p:nvPr>
            <p:ph type="body" idx="1"/>
          </p:nvPr>
        </p:nvSpPr>
        <p:spPr>
          <a:xfrm>
            <a:off x="457200" y="1855788"/>
            <a:ext cx="8229600" cy="4525962"/>
          </a:xfrm>
        </p:spPr>
        <p:txBody>
          <a:bodyPr/>
          <a:lstStyle/>
          <a:p>
            <a:pPr eaLnBrk="1" hangingPunct="1"/>
            <a:endParaRPr lang="en-US" altLang="en-US">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6DFF70D9-10D5-439A-AAEF-394530BFBBD0}"/>
              </a:ext>
            </a:extLst>
          </p:cNvPr>
          <p:cNvSpPr>
            <a:spLocks noGrp="1" noChangeArrowheads="1"/>
          </p:cNvSpPr>
          <p:nvPr>
            <p:ph type="title"/>
          </p:nvPr>
        </p:nvSpPr>
        <p:spPr/>
        <p:txBody>
          <a:bodyPr/>
          <a:lstStyle/>
          <a:p>
            <a:pPr eaLnBrk="1" hangingPunct="1"/>
            <a:r>
              <a:rPr lang="en-US" altLang="en-US">
                <a:solidFill>
                  <a:schemeClr val="bg1"/>
                </a:solidFill>
              </a:rPr>
              <a:t>Grading</a:t>
            </a:r>
          </a:p>
        </p:txBody>
      </p:sp>
      <p:sp>
        <p:nvSpPr>
          <p:cNvPr id="22531" name="Content Placeholder 2">
            <a:extLst>
              <a:ext uri="{FF2B5EF4-FFF2-40B4-BE49-F238E27FC236}">
                <a16:creationId xmlns:a16="http://schemas.microsoft.com/office/drawing/2014/main" id="{349ABE55-E71E-4EC0-B305-512E5AEBD446}"/>
              </a:ext>
            </a:extLst>
          </p:cNvPr>
          <p:cNvSpPr>
            <a:spLocks noGrp="1" noChangeArrowheads="1"/>
          </p:cNvSpPr>
          <p:nvPr>
            <p:ph idx="1"/>
          </p:nvPr>
        </p:nvSpPr>
        <p:spPr>
          <a:xfrm>
            <a:off x="457200" y="1600200"/>
            <a:ext cx="8229600" cy="4708525"/>
          </a:xfrm>
        </p:spPr>
        <p:txBody>
          <a:bodyPr/>
          <a:lstStyle/>
          <a:p>
            <a:pPr eaLnBrk="1" hangingPunct="1"/>
            <a:r>
              <a:rPr lang="en-US" altLang="en-US" sz="2000">
                <a:solidFill>
                  <a:schemeClr val="bg1"/>
                </a:solidFill>
              </a:rPr>
              <a:t>Grades are based on accuracy and quality in mastering the CCSS.  </a:t>
            </a:r>
          </a:p>
          <a:p>
            <a:pPr eaLnBrk="1" hangingPunct="1"/>
            <a:endParaRPr lang="en-US" altLang="en-US" sz="2000">
              <a:solidFill>
                <a:schemeClr val="bg1"/>
              </a:solidFill>
            </a:endParaRPr>
          </a:p>
          <a:p>
            <a:pPr eaLnBrk="1" hangingPunct="1"/>
            <a:r>
              <a:rPr lang="en-US" altLang="en-US" sz="2000">
                <a:solidFill>
                  <a:schemeClr val="bg1"/>
                </a:solidFill>
              </a:rPr>
              <a:t>Various assessments will be given to assess mastery of each standard on the following scale:</a:t>
            </a:r>
          </a:p>
          <a:p>
            <a:pPr eaLnBrk="1" hangingPunct="1"/>
            <a:endParaRPr lang="en-US" altLang="en-US" sz="2000">
              <a:solidFill>
                <a:schemeClr val="bg1"/>
              </a:solidFill>
            </a:endParaRPr>
          </a:p>
          <a:p>
            <a:pPr eaLnBrk="1" hangingPunct="1"/>
            <a:r>
              <a:rPr lang="en-US" altLang="en-US" sz="2000">
                <a:solidFill>
                  <a:schemeClr val="bg1"/>
                </a:solidFill>
              </a:rPr>
              <a:t>4 – Extending the Standard</a:t>
            </a:r>
          </a:p>
          <a:p>
            <a:pPr eaLnBrk="1" hangingPunct="1"/>
            <a:r>
              <a:rPr lang="en-US" altLang="en-US" sz="2000">
                <a:solidFill>
                  <a:schemeClr val="bg1"/>
                </a:solidFill>
              </a:rPr>
              <a:t>3 – Achieving the Standard</a:t>
            </a:r>
          </a:p>
          <a:p>
            <a:pPr eaLnBrk="1" hangingPunct="1"/>
            <a:r>
              <a:rPr lang="en-US" altLang="en-US" sz="2000">
                <a:solidFill>
                  <a:schemeClr val="bg1"/>
                </a:solidFill>
              </a:rPr>
              <a:t>2 – Progressing Toward the Standard</a:t>
            </a:r>
          </a:p>
          <a:p>
            <a:pPr eaLnBrk="1" hangingPunct="1"/>
            <a:r>
              <a:rPr lang="en-US" altLang="en-US" sz="2000">
                <a:solidFill>
                  <a:schemeClr val="bg1"/>
                </a:solidFill>
              </a:rPr>
              <a:t>1 – Beginning with the Standard</a:t>
            </a:r>
          </a:p>
          <a:p>
            <a:pPr eaLnBrk="1" hangingPunct="1"/>
            <a:endParaRPr lang="en-US" altLang="en-US" sz="2000">
              <a:solidFill>
                <a:schemeClr val="bg1"/>
              </a:solidFill>
            </a:endParaRPr>
          </a:p>
          <a:p>
            <a:pPr eaLnBrk="1" hangingPunct="1"/>
            <a:r>
              <a:rPr lang="en-US" altLang="en-US" sz="2000">
                <a:solidFill>
                  <a:schemeClr val="bg1"/>
                </a:solidFill>
              </a:rPr>
              <a:t>Please check in on your child’s Google Classroom, Savvas, and Wonders accounts to view progress.  I will also send progress reports at the halfway point of each trimester.</a:t>
            </a:r>
          </a:p>
          <a:p>
            <a:pPr eaLnBrk="1" hangingPunct="1"/>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CA64D9D-27D0-4C76-B47F-57B6E397F93A}"/>
              </a:ext>
            </a:extLst>
          </p:cNvPr>
          <p:cNvSpPr>
            <a:spLocks noGrp="1" noChangeArrowheads="1"/>
          </p:cNvSpPr>
          <p:nvPr>
            <p:ph type="title"/>
          </p:nvPr>
        </p:nvSpPr>
        <p:spPr/>
        <p:txBody>
          <a:bodyPr/>
          <a:lstStyle/>
          <a:p>
            <a:pPr eaLnBrk="1" hangingPunct="1"/>
            <a:r>
              <a:rPr lang="en-US" altLang="en-US">
                <a:solidFill>
                  <a:schemeClr val="bg1"/>
                </a:solidFill>
              </a:rPr>
              <a:t>Google Classroom</a:t>
            </a:r>
          </a:p>
        </p:txBody>
      </p:sp>
      <p:sp>
        <p:nvSpPr>
          <p:cNvPr id="3" name="Content Placeholder 2">
            <a:extLst>
              <a:ext uri="{FF2B5EF4-FFF2-40B4-BE49-F238E27FC236}">
                <a16:creationId xmlns:a16="http://schemas.microsoft.com/office/drawing/2014/main" id="{E0965D60-19B3-47A2-ADB9-606D6AC7BEC8}"/>
              </a:ext>
            </a:extLst>
          </p:cNvPr>
          <p:cNvSpPr>
            <a:spLocks noGrp="1"/>
          </p:cNvSpPr>
          <p:nvPr>
            <p:ph idx="1"/>
          </p:nvPr>
        </p:nvSpPr>
        <p:spPr/>
        <p:txBody>
          <a:bodyPr/>
          <a:lstStyle/>
          <a:p>
            <a:pPr eaLnBrk="1" hangingPunct="1">
              <a:defRPr/>
            </a:pPr>
            <a:r>
              <a:rPr lang="en-US" dirty="0">
                <a:solidFill>
                  <a:schemeClr val="bg1"/>
                </a:solidFill>
              </a:rPr>
              <a:t>Please check your student’s google classroom often.  </a:t>
            </a:r>
          </a:p>
          <a:p>
            <a:pPr eaLnBrk="1" hangingPunct="1">
              <a:defRPr/>
            </a:pPr>
            <a:r>
              <a:rPr lang="en-US" dirty="0">
                <a:solidFill>
                  <a:schemeClr val="bg1"/>
                </a:solidFill>
              </a:rPr>
              <a:t>Missing work- </a:t>
            </a:r>
            <a:r>
              <a:rPr lang="en-US" sz="2000" dirty="0">
                <a:solidFill>
                  <a:schemeClr val="bg1"/>
                </a:solidFill>
              </a:rPr>
              <a:t>light gray turned in dark gray not turned in </a:t>
            </a:r>
          </a:p>
          <a:p>
            <a:pPr eaLnBrk="1" hangingPunct="1">
              <a:defRPr/>
            </a:pPr>
            <a:r>
              <a:rPr lang="en-US" dirty="0">
                <a:solidFill>
                  <a:schemeClr val="bg1"/>
                </a:solidFill>
              </a:rPr>
              <a:t>Grades- under classwork in Google classroom click on View your Work</a:t>
            </a:r>
          </a:p>
          <a:p>
            <a:pPr eaLnBrk="1" hangingPunct="1">
              <a:defRPr/>
            </a:pPr>
            <a:endParaRPr lang="en-US" dirty="0">
              <a:solidFill>
                <a:schemeClr val="bg1"/>
              </a:solidFill>
            </a:endParaRPr>
          </a:p>
          <a:p>
            <a:pPr marL="0" indent="0" eaLnBrk="1" hangingPunct="1">
              <a:buFontTx/>
              <a:buNone/>
              <a:defRPr/>
            </a:pPr>
            <a:endParaRPr lang="en-US"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A351B837-13D0-4F28-B4B1-19E6D375C889}"/>
              </a:ext>
            </a:extLst>
          </p:cNvPr>
          <p:cNvSpPr>
            <a:spLocks noGrp="1" noChangeArrowheads="1"/>
          </p:cNvSpPr>
          <p:nvPr>
            <p:ph type="title"/>
          </p:nvPr>
        </p:nvSpPr>
        <p:spPr/>
        <p:txBody>
          <a:bodyPr/>
          <a:lstStyle/>
          <a:p>
            <a:pPr eaLnBrk="1" hangingPunct="1"/>
            <a:r>
              <a:rPr lang="en-US" altLang="en-US">
                <a:solidFill>
                  <a:schemeClr val="bg1"/>
                </a:solidFill>
              </a:rPr>
              <a:t>Homework</a:t>
            </a:r>
          </a:p>
        </p:txBody>
      </p:sp>
      <p:sp>
        <p:nvSpPr>
          <p:cNvPr id="24579" name="Content Placeholder 2">
            <a:extLst>
              <a:ext uri="{FF2B5EF4-FFF2-40B4-BE49-F238E27FC236}">
                <a16:creationId xmlns:a16="http://schemas.microsoft.com/office/drawing/2014/main" id="{06DE680E-7F14-4B36-ACAC-1E228BCF110E}"/>
              </a:ext>
            </a:extLst>
          </p:cNvPr>
          <p:cNvSpPr>
            <a:spLocks noGrp="1" noChangeArrowheads="1"/>
          </p:cNvSpPr>
          <p:nvPr>
            <p:ph idx="1"/>
          </p:nvPr>
        </p:nvSpPr>
        <p:spPr>
          <a:xfrm>
            <a:off x="441325" y="1341438"/>
            <a:ext cx="8229600" cy="4525962"/>
          </a:xfrm>
        </p:spPr>
        <p:txBody>
          <a:bodyPr/>
          <a:lstStyle/>
          <a:p>
            <a:pPr eaLnBrk="1" hangingPunct="1"/>
            <a:r>
              <a:rPr lang="en-US" altLang="en-US" sz="2400">
                <a:solidFill>
                  <a:schemeClr val="bg1"/>
                </a:solidFill>
              </a:rPr>
              <a:t>Students’ responsibilities for homework are:</a:t>
            </a:r>
          </a:p>
          <a:p>
            <a:pPr eaLnBrk="1" hangingPunct="1"/>
            <a:r>
              <a:rPr lang="en-US" altLang="en-US" sz="2400">
                <a:solidFill>
                  <a:schemeClr val="bg1"/>
                </a:solidFill>
              </a:rPr>
              <a:t>1. 	All assignments will be completed and turned in on time, at the start of the day.  </a:t>
            </a:r>
          </a:p>
          <a:p>
            <a:pPr eaLnBrk="1" hangingPunct="1"/>
            <a:r>
              <a:rPr lang="en-US" altLang="en-US" sz="2400">
                <a:solidFill>
                  <a:schemeClr val="bg1"/>
                </a:solidFill>
              </a:rPr>
              <a:t>2. 	Students will turn in homework that is neatly done.</a:t>
            </a:r>
          </a:p>
          <a:p>
            <a:pPr eaLnBrk="1" hangingPunct="1"/>
            <a:r>
              <a:rPr lang="en-US" altLang="en-US" sz="2400">
                <a:solidFill>
                  <a:schemeClr val="bg1"/>
                </a:solidFill>
              </a:rPr>
              <a:t>Students are responsible for making up the work if absent.  Make-up work is due equal to the number of days absent.  Tests are given two days after returning, or earlier if desired.</a:t>
            </a:r>
          </a:p>
          <a:p>
            <a:pPr eaLnBrk="1" hangingPunct="1"/>
            <a:endParaRPr lang="en-US" altLang="en-US" sz="2400">
              <a:solidFill>
                <a:schemeClr val="bg1"/>
              </a:solidFill>
            </a:endParaRPr>
          </a:p>
          <a:p>
            <a:pPr eaLnBrk="1" hangingPunct="1"/>
            <a:r>
              <a:rPr lang="en-US" altLang="en-US" sz="2400">
                <a:solidFill>
                  <a:schemeClr val="bg1"/>
                </a:solidFill>
              </a:rPr>
              <a:t>With the exception of Wednesdays, most “homework” is work that was not completed during our live learning sessions.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BE086449-41DE-4EAE-BC89-0E152845E351}"/>
              </a:ext>
            </a:extLst>
          </p:cNvPr>
          <p:cNvSpPr>
            <a:spLocks noGrp="1" noChangeArrowheads="1"/>
          </p:cNvSpPr>
          <p:nvPr>
            <p:ph type="title"/>
          </p:nvPr>
        </p:nvSpPr>
        <p:spPr/>
        <p:txBody>
          <a:bodyPr/>
          <a:lstStyle/>
          <a:p>
            <a:pPr eaLnBrk="1" hangingPunct="1"/>
            <a:r>
              <a:rPr lang="en-US" altLang="en-US">
                <a:solidFill>
                  <a:schemeClr val="bg1"/>
                </a:solidFill>
              </a:rPr>
              <a:t>Homework</a:t>
            </a:r>
          </a:p>
        </p:txBody>
      </p:sp>
      <p:sp>
        <p:nvSpPr>
          <p:cNvPr id="3" name="Content Placeholder 2">
            <a:extLst>
              <a:ext uri="{FF2B5EF4-FFF2-40B4-BE49-F238E27FC236}">
                <a16:creationId xmlns:a16="http://schemas.microsoft.com/office/drawing/2014/main" id="{9970E8D8-0792-4905-B678-55FDFC21B4A3}"/>
              </a:ext>
            </a:extLst>
          </p:cNvPr>
          <p:cNvSpPr>
            <a:spLocks noGrp="1"/>
          </p:cNvSpPr>
          <p:nvPr>
            <p:ph idx="1"/>
          </p:nvPr>
        </p:nvSpPr>
        <p:spPr/>
        <p:txBody>
          <a:bodyPr/>
          <a:lstStyle/>
          <a:p>
            <a:pPr marL="0" indent="0" eaLnBrk="1" hangingPunct="1">
              <a:buFontTx/>
              <a:buNone/>
              <a:defRPr/>
            </a:pPr>
            <a:r>
              <a:rPr lang="en-US" sz="2000" dirty="0">
                <a:solidFill>
                  <a:schemeClr val="bg1"/>
                </a:solidFill>
                <a:latin typeface="Century Gothic" charset="0"/>
              </a:rPr>
              <a:t>At the end of each day, I will </a:t>
            </a:r>
          </a:p>
          <a:p>
            <a:pPr marL="0" indent="0" eaLnBrk="1" hangingPunct="1">
              <a:buFontTx/>
              <a:buNone/>
              <a:defRPr/>
            </a:pPr>
            <a:r>
              <a:rPr lang="en-US" sz="2000" dirty="0">
                <a:solidFill>
                  <a:schemeClr val="bg1"/>
                </a:solidFill>
                <a:latin typeface="Century Gothic" charset="0"/>
              </a:rPr>
              <a:t> update our VIEW ONLY agenda </a:t>
            </a:r>
          </a:p>
          <a:p>
            <a:pPr marL="0" indent="0" eaLnBrk="1" hangingPunct="1">
              <a:buFontTx/>
              <a:buNone/>
              <a:defRPr/>
            </a:pPr>
            <a:r>
              <a:rPr lang="en-US" sz="2000" dirty="0">
                <a:solidFill>
                  <a:schemeClr val="bg1"/>
                </a:solidFill>
                <a:latin typeface="Century Gothic" charset="0"/>
              </a:rPr>
              <a:t> that students can access on </a:t>
            </a:r>
          </a:p>
          <a:p>
            <a:pPr marL="0" indent="0" eaLnBrk="1" hangingPunct="1">
              <a:buFontTx/>
              <a:buNone/>
              <a:defRPr/>
            </a:pPr>
            <a:r>
              <a:rPr lang="en-US" sz="2000" dirty="0">
                <a:solidFill>
                  <a:schemeClr val="bg1"/>
                </a:solidFill>
                <a:latin typeface="Century Gothic" charset="0"/>
              </a:rPr>
              <a:t> Google Classroom.  </a:t>
            </a:r>
          </a:p>
          <a:p>
            <a:pPr eaLnBrk="1" hangingPunct="1">
              <a:defRPr/>
            </a:pPr>
            <a:endParaRPr lang="en-US" sz="2000" dirty="0">
              <a:solidFill>
                <a:schemeClr val="bg1"/>
              </a:solidFill>
            </a:endParaRPr>
          </a:p>
        </p:txBody>
      </p:sp>
      <p:pic>
        <p:nvPicPr>
          <p:cNvPr id="25604" name="Picture 4">
            <a:extLst>
              <a:ext uri="{FF2B5EF4-FFF2-40B4-BE49-F238E27FC236}">
                <a16:creationId xmlns:a16="http://schemas.microsoft.com/office/drawing/2014/main" id="{3F174684-9056-45DD-966C-AF413F8227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1417638"/>
            <a:ext cx="2609850"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a:extLst>
              <a:ext uri="{FF2B5EF4-FFF2-40B4-BE49-F238E27FC236}">
                <a16:creationId xmlns:a16="http://schemas.microsoft.com/office/drawing/2014/main" id="{4E1E2D27-A18E-4D49-956B-EB543E9076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4098925"/>
            <a:ext cx="27432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0">
            <a:extLst>
              <a:ext uri="{FF2B5EF4-FFF2-40B4-BE49-F238E27FC236}">
                <a16:creationId xmlns:a16="http://schemas.microsoft.com/office/drawing/2014/main" id="{31F4996E-2DFC-40BB-AAFB-B10D023B24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7088" y="4098925"/>
            <a:ext cx="398145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79810C27-59E3-481C-A811-A556139002DD}"/>
              </a:ext>
            </a:extLst>
          </p:cNvPr>
          <p:cNvSpPr>
            <a:spLocks noGrp="1" noChangeArrowheads="1"/>
          </p:cNvSpPr>
          <p:nvPr>
            <p:ph type="title"/>
          </p:nvPr>
        </p:nvSpPr>
        <p:spPr/>
        <p:txBody>
          <a:bodyPr/>
          <a:lstStyle/>
          <a:p>
            <a:pPr eaLnBrk="1" hangingPunct="1"/>
            <a:r>
              <a:rPr lang="en-US" altLang="en-US">
                <a:solidFill>
                  <a:schemeClr val="bg1"/>
                </a:solidFill>
              </a:rPr>
              <a:t>Attendance</a:t>
            </a:r>
          </a:p>
        </p:txBody>
      </p:sp>
      <p:pic>
        <p:nvPicPr>
          <p:cNvPr id="26627" name="Content Placeholder 4">
            <a:extLst>
              <a:ext uri="{FF2B5EF4-FFF2-40B4-BE49-F238E27FC236}">
                <a16:creationId xmlns:a16="http://schemas.microsoft.com/office/drawing/2014/main" id="{F0C10893-CE3B-40F4-9446-1FE61FA9026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rot="20334519">
            <a:off x="760413" y="1971675"/>
            <a:ext cx="2500312" cy="1389063"/>
          </a:xfrm>
        </p:spPr>
      </p:pic>
      <p:sp>
        <p:nvSpPr>
          <p:cNvPr id="26628" name="TextBox 6">
            <a:extLst>
              <a:ext uri="{FF2B5EF4-FFF2-40B4-BE49-F238E27FC236}">
                <a16:creationId xmlns:a16="http://schemas.microsoft.com/office/drawing/2014/main" id="{CCB74126-BF51-4A7B-AE6C-710212A390CF}"/>
              </a:ext>
            </a:extLst>
          </p:cNvPr>
          <p:cNvSpPr txBox="1">
            <a:spLocks noChangeArrowheads="1"/>
          </p:cNvSpPr>
          <p:nvPr/>
        </p:nvSpPr>
        <p:spPr bwMode="auto">
          <a:xfrm>
            <a:off x="457200" y="4437063"/>
            <a:ext cx="30067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chemeClr val="bg1"/>
                </a:solidFill>
              </a:rPr>
              <a:t>You may clear an absence by calling the school messaging service or by reporting the absence online at your student’s home school.</a:t>
            </a:r>
          </a:p>
        </p:txBody>
      </p:sp>
      <p:sp>
        <p:nvSpPr>
          <p:cNvPr id="26629" name="TextBox 8">
            <a:extLst>
              <a:ext uri="{FF2B5EF4-FFF2-40B4-BE49-F238E27FC236}">
                <a16:creationId xmlns:a16="http://schemas.microsoft.com/office/drawing/2014/main" id="{1522F724-0112-4DE1-83DE-D0575CB18BBE}"/>
              </a:ext>
            </a:extLst>
          </p:cNvPr>
          <p:cNvSpPr txBox="1">
            <a:spLocks noChangeArrowheads="1"/>
          </p:cNvSpPr>
          <p:nvPr/>
        </p:nvSpPr>
        <p:spPr bwMode="auto">
          <a:xfrm>
            <a:off x="5537200" y="4437063"/>
            <a:ext cx="31496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chemeClr val="bg1"/>
                </a:solidFill>
              </a:rPr>
              <a:t>Please contact the office for reporting absences. Contacting the teacher about an absence is not the same as clearing the absence with  the office.</a:t>
            </a:r>
          </a:p>
        </p:txBody>
      </p:sp>
      <p:sp>
        <p:nvSpPr>
          <p:cNvPr id="26630" name="TextBox 10">
            <a:extLst>
              <a:ext uri="{FF2B5EF4-FFF2-40B4-BE49-F238E27FC236}">
                <a16:creationId xmlns:a16="http://schemas.microsoft.com/office/drawing/2014/main" id="{DB69A997-D552-49F6-B230-CEF9ED568C9F}"/>
              </a:ext>
            </a:extLst>
          </p:cNvPr>
          <p:cNvSpPr txBox="1">
            <a:spLocks noChangeArrowheads="1"/>
          </p:cNvSpPr>
          <p:nvPr/>
        </p:nvSpPr>
        <p:spPr bwMode="auto">
          <a:xfrm>
            <a:off x="3563938" y="1238250"/>
            <a:ext cx="4572000"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chemeClr val="bg1"/>
                </a:solidFill>
              </a:rPr>
              <a:t>Students are expected to be at school. Each day of school should provide an  important learning experience, and if your child(ren) are not here, they miss the  learning continuity.</a:t>
            </a:r>
          </a:p>
          <a:p>
            <a:pPr eaLnBrk="1" hangingPunct="1"/>
            <a:r>
              <a:rPr lang="en-US" altLang="en-US">
                <a:solidFill>
                  <a:schemeClr val="bg1"/>
                </a:solidFill>
              </a:rPr>
              <a:t>Board Policy requires a parent verification of each absence within 5 school days of the  student’s return to school. On the sixth day, the absence becomes unverified and  cannot be changed. State law requires that each absence be cleared.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A5B70DE-C46F-4B73-9EE0-A535105D1EAF}"/>
              </a:ext>
            </a:extLst>
          </p:cNvPr>
          <p:cNvSpPr>
            <a:spLocks noGrp="1" noChangeArrowheads="1"/>
          </p:cNvSpPr>
          <p:nvPr>
            <p:ph type="title"/>
          </p:nvPr>
        </p:nvSpPr>
        <p:spPr>
          <a:xfrm>
            <a:off x="395288" y="188913"/>
            <a:ext cx="8229600" cy="981075"/>
          </a:xfrm>
        </p:spPr>
        <p:txBody>
          <a:bodyPr/>
          <a:lstStyle/>
          <a:p>
            <a:pPr eaLnBrk="1" hangingPunct="1"/>
            <a:r>
              <a:rPr lang="en-US" altLang="en-US">
                <a:solidFill>
                  <a:schemeClr val="bg1"/>
                </a:solidFill>
              </a:rPr>
              <a:t>About Me</a:t>
            </a:r>
          </a:p>
        </p:txBody>
      </p:sp>
      <p:sp>
        <p:nvSpPr>
          <p:cNvPr id="4099" name="Rectangle 3">
            <a:extLst>
              <a:ext uri="{FF2B5EF4-FFF2-40B4-BE49-F238E27FC236}">
                <a16:creationId xmlns:a16="http://schemas.microsoft.com/office/drawing/2014/main" id="{CB396427-75F6-4DAB-B824-0BC58FD4D207}"/>
              </a:ext>
            </a:extLst>
          </p:cNvPr>
          <p:cNvSpPr>
            <a:spLocks noGrp="1" noChangeArrowheads="1"/>
          </p:cNvSpPr>
          <p:nvPr>
            <p:ph type="body" idx="1"/>
          </p:nvPr>
        </p:nvSpPr>
        <p:spPr>
          <a:xfrm>
            <a:off x="457200" y="1166813"/>
            <a:ext cx="8229600" cy="2549525"/>
          </a:xfrm>
        </p:spPr>
        <p:txBody>
          <a:bodyPr/>
          <a:lstStyle/>
          <a:p>
            <a:pPr eaLnBrk="1" hangingPunct="1"/>
            <a:r>
              <a:rPr lang="en-US" altLang="en-US">
                <a:solidFill>
                  <a:schemeClr val="bg1"/>
                </a:solidFill>
              </a:rPr>
              <a:t>I grew up in Chino and Chino Hills</a:t>
            </a:r>
          </a:p>
          <a:p>
            <a:pPr eaLnBrk="1" hangingPunct="1"/>
            <a:r>
              <a:rPr lang="en-US" altLang="en-US">
                <a:solidFill>
                  <a:schemeClr val="bg1"/>
                </a:solidFill>
              </a:rPr>
              <a:t>BA and MA from University of La Verne</a:t>
            </a:r>
          </a:p>
          <a:p>
            <a:pPr eaLnBrk="1" hangingPunct="1"/>
            <a:r>
              <a:rPr lang="en-US" altLang="en-US">
                <a:solidFill>
                  <a:schemeClr val="bg1"/>
                </a:solidFill>
              </a:rPr>
              <a:t>18</a:t>
            </a:r>
            <a:r>
              <a:rPr lang="en-US" altLang="en-US" baseline="30000">
                <a:solidFill>
                  <a:schemeClr val="bg1"/>
                </a:solidFill>
              </a:rPr>
              <a:t>th</a:t>
            </a:r>
            <a:r>
              <a:rPr lang="en-US" altLang="en-US">
                <a:solidFill>
                  <a:schemeClr val="bg1"/>
                </a:solidFill>
              </a:rPr>
              <a:t> Years of teaching in CVUSD</a:t>
            </a:r>
          </a:p>
          <a:p>
            <a:pPr eaLnBrk="1" hangingPunct="1"/>
            <a:r>
              <a:rPr lang="en-US" altLang="en-US">
                <a:solidFill>
                  <a:schemeClr val="bg1"/>
                </a:solidFill>
              </a:rPr>
              <a:t>My 3 boys attend Litel </a:t>
            </a:r>
          </a:p>
        </p:txBody>
      </p:sp>
      <p:sp>
        <p:nvSpPr>
          <p:cNvPr id="4100" name="TextBox 1">
            <a:extLst>
              <a:ext uri="{FF2B5EF4-FFF2-40B4-BE49-F238E27FC236}">
                <a16:creationId xmlns:a16="http://schemas.microsoft.com/office/drawing/2014/main" id="{CED0BDC4-F79B-49D6-9971-6687DCAF3D01}"/>
              </a:ext>
            </a:extLst>
          </p:cNvPr>
          <p:cNvSpPr txBox="1">
            <a:spLocks noChangeArrowheads="1"/>
          </p:cNvSpPr>
          <p:nvPr/>
        </p:nvSpPr>
        <p:spPr bwMode="auto">
          <a:xfrm>
            <a:off x="1439863" y="4162425"/>
            <a:ext cx="6624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chemeClr val="bg1"/>
                </a:solidFill>
                <a:latin typeface="Century Gothic" panose="020B0502020202020204" pitchFamily="34" charset="0"/>
              </a:rPr>
              <a:t>Contact info</a:t>
            </a:r>
            <a:endParaRPr lang="en-US" altLang="en-US" sz="2400">
              <a:solidFill>
                <a:schemeClr val="bg1"/>
              </a:solidFill>
            </a:endParaRPr>
          </a:p>
        </p:txBody>
      </p:sp>
      <p:sp>
        <p:nvSpPr>
          <p:cNvPr id="4101" name="TextBox 2">
            <a:extLst>
              <a:ext uri="{FF2B5EF4-FFF2-40B4-BE49-F238E27FC236}">
                <a16:creationId xmlns:a16="http://schemas.microsoft.com/office/drawing/2014/main" id="{C6DDAAAB-226E-4D25-B049-90A22DC59C47}"/>
              </a:ext>
            </a:extLst>
          </p:cNvPr>
          <p:cNvSpPr txBox="1">
            <a:spLocks noChangeArrowheads="1"/>
          </p:cNvSpPr>
          <p:nvPr/>
        </p:nvSpPr>
        <p:spPr bwMode="auto">
          <a:xfrm>
            <a:off x="1042988" y="4652963"/>
            <a:ext cx="741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a:solidFill>
                  <a:schemeClr val="bg1"/>
                </a:solidFill>
              </a:rPr>
              <a:t>Email: </a:t>
            </a:r>
            <a:r>
              <a:rPr lang="en-US" altLang="en-US">
                <a:solidFill>
                  <a:schemeClr val="bg1"/>
                </a:solidFill>
                <a:hlinkClick r:id="rId2"/>
              </a:rPr>
              <a:t>amanda_gonzales@chino.k12.ca.us</a:t>
            </a:r>
            <a:endParaRPr lang="en-US" altLang="en-US">
              <a:solidFill>
                <a:schemeClr val="bg1"/>
              </a:solidFill>
            </a:endParaRPr>
          </a:p>
          <a:p>
            <a:pPr eaLnBrk="1" hangingPunct="1">
              <a:buFont typeface="Arial" panose="020B0604020202020204" pitchFamily="34" charset="0"/>
              <a:buChar char="•"/>
            </a:pPr>
            <a:r>
              <a:rPr lang="en-US" altLang="en-US">
                <a:solidFill>
                  <a:schemeClr val="bg1"/>
                </a:solidFill>
              </a:rPr>
              <a:t>Remind: </a:t>
            </a:r>
            <a:r>
              <a:rPr lang="en-US" altLang="en-US">
                <a:solidFill>
                  <a:srgbClr val="005077"/>
                </a:solidFill>
                <a:latin typeface="Lato"/>
              </a:rPr>
              <a:t> </a:t>
            </a:r>
            <a:r>
              <a:rPr lang="en-US" altLang="en-US">
                <a:solidFill>
                  <a:schemeClr val="bg1"/>
                </a:solidFill>
                <a:latin typeface="Lato"/>
              </a:rPr>
              <a:t>text @3ad7gkb to the number 81010</a:t>
            </a:r>
          </a:p>
          <a:p>
            <a:pPr eaLnBrk="1" hangingPunct="1">
              <a:buFont typeface="Arial" panose="020B0604020202020204" pitchFamily="34" charset="0"/>
              <a:buChar char="•"/>
            </a:pPr>
            <a:r>
              <a:rPr lang="en-US" altLang="en-US">
                <a:solidFill>
                  <a:schemeClr val="bg1"/>
                </a:solidFill>
                <a:latin typeface="Century Gothic" panose="020B0502020202020204" pitchFamily="34" charset="0"/>
              </a:rPr>
              <a:t>909) 591-1336 ext. 5913</a:t>
            </a:r>
            <a:endParaRPr lang="en-US" altLang="en-US">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6DA7E948-F86F-494E-B9A2-F426208CDE60}"/>
              </a:ext>
            </a:extLst>
          </p:cNvPr>
          <p:cNvSpPr>
            <a:spLocks noGrp="1" noChangeArrowheads="1"/>
          </p:cNvSpPr>
          <p:nvPr>
            <p:ph type="title"/>
          </p:nvPr>
        </p:nvSpPr>
        <p:spPr/>
        <p:txBody>
          <a:bodyPr/>
          <a:lstStyle/>
          <a:p>
            <a:pPr eaLnBrk="1" hangingPunct="1"/>
            <a:r>
              <a:rPr lang="en-US" altLang="en-US">
                <a:solidFill>
                  <a:schemeClr val="bg1"/>
                </a:solidFill>
              </a:rPr>
              <a:t>AERIES  COMMUNICATION</a:t>
            </a:r>
          </a:p>
        </p:txBody>
      </p:sp>
      <p:sp>
        <p:nvSpPr>
          <p:cNvPr id="3" name="Content Placeholder 2">
            <a:extLst>
              <a:ext uri="{FF2B5EF4-FFF2-40B4-BE49-F238E27FC236}">
                <a16:creationId xmlns:a16="http://schemas.microsoft.com/office/drawing/2014/main" id="{722EE9C1-D008-45EB-8427-9423EF09ABFA}"/>
              </a:ext>
            </a:extLst>
          </p:cNvPr>
          <p:cNvSpPr>
            <a:spLocks noGrp="1"/>
          </p:cNvSpPr>
          <p:nvPr>
            <p:ph idx="1"/>
          </p:nvPr>
        </p:nvSpPr>
        <p:spPr/>
        <p:txBody>
          <a:bodyPr/>
          <a:lstStyle/>
          <a:p>
            <a:pPr marL="0" indent="0" eaLnBrk="1" fontAlgn="auto" hangingPunct="1">
              <a:spcBef>
                <a:spcPts val="75"/>
              </a:spcBef>
              <a:spcAft>
                <a:spcPts val="0"/>
              </a:spcAft>
              <a:buFontTx/>
              <a:buNone/>
              <a:defRPr/>
            </a:pPr>
            <a:r>
              <a:rPr lang="en-US" altLang="en-US" sz="2000" b="1" dirty="0">
                <a:solidFill>
                  <a:prstClr val="white"/>
                </a:solidFill>
                <a:latin typeface="Calibri" panose="020F0502020204030204" pitchFamily="34" charset="0"/>
                <a:cs typeface="Calibri" panose="020F0502020204030204" pitchFamily="34" charset="0"/>
              </a:rPr>
              <a:t>Aeries Communications is CVUSD's communication tool. Its easy-to-use system means parents will receive timely, relevant messages from your child’s school.</a:t>
            </a:r>
          </a:p>
          <a:p>
            <a:pPr marL="0" indent="0" eaLnBrk="1" fontAlgn="auto" hangingPunct="1">
              <a:spcBef>
                <a:spcPts val="1050"/>
              </a:spcBef>
              <a:spcAft>
                <a:spcPts val="0"/>
              </a:spcAft>
              <a:buFontTx/>
              <a:buNone/>
              <a:defRPr/>
            </a:pPr>
            <a:r>
              <a:rPr lang="en-US" altLang="en-US" sz="2000" b="1" dirty="0">
                <a:solidFill>
                  <a:prstClr val="white"/>
                </a:solidFill>
                <a:latin typeface="Calibri" panose="020F0502020204030204" pitchFamily="34" charset="0"/>
                <a:cs typeface="Calibri" panose="020F0502020204030204" pitchFamily="34" charset="0"/>
              </a:rPr>
              <a:t>These messages can be delivered in several forms, and parents may choose whichever is the  most useful, practical version.</a:t>
            </a:r>
          </a:p>
          <a:p>
            <a:pPr marL="0" indent="0" eaLnBrk="1" fontAlgn="auto" hangingPunct="1">
              <a:spcBef>
                <a:spcPts val="1050"/>
              </a:spcBef>
              <a:spcAft>
                <a:spcPts val="0"/>
              </a:spcAft>
              <a:buFontTx/>
              <a:buNone/>
              <a:defRPr/>
            </a:pPr>
            <a:r>
              <a:rPr lang="en-US" altLang="en-US" sz="2000" b="1" dirty="0">
                <a:solidFill>
                  <a:prstClr val="white"/>
                </a:solidFill>
                <a:latin typeface="Calibri" panose="020F0502020204030204" pitchFamily="34" charset="0"/>
                <a:cs typeface="Calibri" panose="020F0502020204030204" pitchFamily="34" charset="0"/>
              </a:rPr>
              <a:t>Email (default)	Phone (voice) (default)	SMS text</a:t>
            </a:r>
          </a:p>
          <a:p>
            <a:pPr marL="0" indent="0" eaLnBrk="1" fontAlgn="auto" hangingPunct="1">
              <a:spcBef>
                <a:spcPts val="0"/>
              </a:spcBef>
              <a:spcAft>
                <a:spcPts val="0"/>
              </a:spcAft>
              <a:buFontTx/>
              <a:buNone/>
              <a:defRPr/>
            </a:pPr>
            <a:endParaRPr lang="en-US" altLang="en-US" sz="2000" b="1" dirty="0">
              <a:solidFill>
                <a:prstClr val="white"/>
              </a:solidFill>
              <a:latin typeface="Calibri" panose="020F0502020204030204" pitchFamily="34" charset="0"/>
              <a:cs typeface="Calibri" panose="020F0502020204030204" pitchFamily="34" charset="0"/>
            </a:endParaRPr>
          </a:p>
          <a:p>
            <a:pPr marL="0" indent="0" eaLnBrk="1" fontAlgn="auto" hangingPunct="1">
              <a:spcBef>
                <a:spcPts val="13"/>
              </a:spcBef>
              <a:spcAft>
                <a:spcPts val="0"/>
              </a:spcAft>
              <a:buFontTx/>
              <a:buNone/>
              <a:defRPr/>
            </a:pPr>
            <a:endParaRPr lang="en-US" altLang="en-US" sz="2400" b="1" dirty="0">
              <a:solidFill>
                <a:prstClr val="white"/>
              </a:solidFill>
              <a:latin typeface="Calibri" panose="020F0502020204030204" pitchFamily="34" charset="0"/>
              <a:cs typeface="Calibri" panose="020F0502020204030204" pitchFamily="34" charset="0"/>
            </a:endParaRPr>
          </a:p>
          <a:p>
            <a:pPr marL="0" indent="0" eaLnBrk="1" fontAlgn="auto" hangingPunct="1">
              <a:spcBef>
                <a:spcPts val="0"/>
              </a:spcBef>
              <a:spcAft>
                <a:spcPts val="0"/>
              </a:spcAft>
              <a:buClr>
                <a:srgbClr val="000000"/>
              </a:buClr>
              <a:buSzPct val="95000"/>
              <a:buFont typeface="Wingdings" panose="05000000000000000000" pitchFamily="2" charset="2"/>
              <a:buChar char=""/>
              <a:defRPr/>
            </a:pPr>
            <a:r>
              <a:rPr lang="en-US" altLang="en-US" sz="2000" b="1" dirty="0">
                <a:solidFill>
                  <a:prstClr val="white"/>
                </a:solidFill>
                <a:latin typeface="Calibri" panose="020F0502020204030204" pitchFamily="34" charset="0"/>
                <a:cs typeface="Calibri" panose="020F0502020204030204" pitchFamily="34" charset="0"/>
              </a:rPr>
              <a:t>Parents must provide email address when they register.</a:t>
            </a:r>
          </a:p>
          <a:p>
            <a:pPr marL="0" indent="0" eaLnBrk="1" fontAlgn="auto" hangingPunct="1">
              <a:spcBef>
                <a:spcPts val="1050"/>
              </a:spcBef>
              <a:spcAft>
                <a:spcPts val="0"/>
              </a:spcAft>
              <a:buSzPct val="95000"/>
              <a:buFont typeface="Arial" panose="020B0604020202020204" pitchFamily="34" charset="0"/>
              <a:buChar char="•"/>
              <a:defRPr/>
            </a:pPr>
            <a:r>
              <a:rPr lang="en-US" altLang="en-US" sz="2000" b="1" dirty="0">
                <a:solidFill>
                  <a:prstClr val="white"/>
                </a:solidFill>
                <a:latin typeface="Calibri" panose="020F0502020204030204" pitchFamily="34" charset="0"/>
                <a:cs typeface="Calibri" panose="020F0502020204030204" pitchFamily="34" charset="0"/>
              </a:rPr>
              <a:t>If the contact number provided does not accept text messages (landline) you will not be able to receive texts.</a:t>
            </a:r>
          </a:p>
          <a:p>
            <a:pPr eaLnBrk="1" hangingPunct="1">
              <a:defRPr/>
            </a:pPr>
            <a:endParaRPr lang="en-US" dirty="0"/>
          </a:p>
        </p:txBody>
      </p:sp>
      <p:sp>
        <p:nvSpPr>
          <p:cNvPr id="27652" name="object 8">
            <a:extLst>
              <a:ext uri="{FF2B5EF4-FFF2-40B4-BE49-F238E27FC236}">
                <a16:creationId xmlns:a16="http://schemas.microsoft.com/office/drawing/2014/main" id="{2B974571-DD44-49EC-A589-AF14C3DD572A}"/>
              </a:ext>
            </a:extLst>
          </p:cNvPr>
          <p:cNvSpPr>
            <a:spLocks/>
          </p:cNvSpPr>
          <p:nvPr/>
        </p:nvSpPr>
        <p:spPr bwMode="auto">
          <a:xfrm>
            <a:off x="1042988" y="3862388"/>
            <a:ext cx="369887" cy="323850"/>
          </a:xfrm>
          <a:custGeom>
            <a:avLst/>
            <a:gdLst>
              <a:gd name="T0" fmla="*/ 87639 w 494029"/>
              <a:gd name="T1" fmla="*/ 0 h 429895"/>
              <a:gd name="T2" fmla="*/ 87639 w 494029"/>
              <a:gd name="T3" fmla="*/ 33928 h 429895"/>
              <a:gd name="T4" fmla="*/ 0 w 494029"/>
              <a:gd name="T5" fmla="*/ 33928 h 429895"/>
              <a:gd name="T6" fmla="*/ 0 w 494029"/>
              <a:gd name="T7" fmla="*/ 101786 h 429895"/>
              <a:gd name="T8" fmla="*/ 87639 w 494029"/>
              <a:gd name="T9" fmla="*/ 101786 h 429895"/>
              <a:gd name="T10" fmla="*/ 87639 w 494029"/>
              <a:gd name="T11" fmla="*/ 135714 h 429895"/>
              <a:gd name="T12" fmla="*/ 155166 w 494029"/>
              <a:gd name="T13" fmla="*/ 67857 h 429895"/>
              <a:gd name="T14" fmla="*/ 87639 w 494029"/>
              <a:gd name="T15" fmla="*/ 0 h 4298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4029" h="429895">
                <a:moveTo>
                  <a:pt x="278891" y="0"/>
                </a:moveTo>
                <a:lnTo>
                  <a:pt x="278891" y="107441"/>
                </a:lnTo>
                <a:lnTo>
                  <a:pt x="0" y="107441"/>
                </a:lnTo>
                <a:lnTo>
                  <a:pt x="0" y="322325"/>
                </a:lnTo>
                <a:lnTo>
                  <a:pt x="278891" y="322325"/>
                </a:lnTo>
                <a:lnTo>
                  <a:pt x="278891" y="429767"/>
                </a:lnTo>
                <a:lnTo>
                  <a:pt x="493775" y="214883"/>
                </a:lnTo>
                <a:lnTo>
                  <a:pt x="278891"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7653" name="object 8">
            <a:extLst>
              <a:ext uri="{FF2B5EF4-FFF2-40B4-BE49-F238E27FC236}">
                <a16:creationId xmlns:a16="http://schemas.microsoft.com/office/drawing/2014/main" id="{FD4FB17B-B1B9-43BC-8BA1-785BB929ADAC}"/>
              </a:ext>
            </a:extLst>
          </p:cNvPr>
          <p:cNvSpPr>
            <a:spLocks/>
          </p:cNvSpPr>
          <p:nvPr/>
        </p:nvSpPr>
        <p:spPr bwMode="auto">
          <a:xfrm>
            <a:off x="4386263" y="3930650"/>
            <a:ext cx="369887" cy="322263"/>
          </a:xfrm>
          <a:custGeom>
            <a:avLst/>
            <a:gdLst>
              <a:gd name="T0" fmla="*/ 87639 w 494029"/>
              <a:gd name="T1" fmla="*/ 0 h 429895"/>
              <a:gd name="T2" fmla="*/ 87639 w 494029"/>
              <a:gd name="T3" fmla="*/ 33928 h 429895"/>
              <a:gd name="T4" fmla="*/ 0 w 494029"/>
              <a:gd name="T5" fmla="*/ 33928 h 429895"/>
              <a:gd name="T6" fmla="*/ 0 w 494029"/>
              <a:gd name="T7" fmla="*/ 101786 h 429895"/>
              <a:gd name="T8" fmla="*/ 87639 w 494029"/>
              <a:gd name="T9" fmla="*/ 101786 h 429895"/>
              <a:gd name="T10" fmla="*/ 87639 w 494029"/>
              <a:gd name="T11" fmla="*/ 135714 h 429895"/>
              <a:gd name="T12" fmla="*/ 155166 w 494029"/>
              <a:gd name="T13" fmla="*/ 67857 h 429895"/>
              <a:gd name="T14" fmla="*/ 87639 w 494029"/>
              <a:gd name="T15" fmla="*/ 0 h 4298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4029" h="429895">
                <a:moveTo>
                  <a:pt x="278891" y="0"/>
                </a:moveTo>
                <a:lnTo>
                  <a:pt x="278891" y="107441"/>
                </a:lnTo>
                <a:lnTo>
                  <a:pt x="0" y="107441"/>
                </a:lnTo>
                <a:lnTo>
                  <a:pt x="0" y="322325"/>
                </a:lnTo>
                <a:lnTo>
                  <a:pt x="278891" y="322325"/>
                </a:lnTo>
                <a:lnTo>
                  <a:pt x="278891" y="429767"/>
                </a:lnTo>
                <a:lnTo>
                  <a:pt x="493775" y="214883"/>
                </a:lnTo>
                <a:lnTo>
                  <a:pt x="278891"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7654" name="object 8">
            <a:extLst>
              <a:ext uri="{FF2B5EF4-FFF2-40B4-BE49-F238E27FC236}">
                <a16:creationId xmlns:a16="http://schemas.microsoft.com/office/drawing/2014/main" id="{2C8D9A68-CA73-4E35-8532-A2834180180D}"/>
              </a:ext>
            </a:extLst>
          </p:cNvPr>
          <p:cNvSpPr>
            <a:spLocks/>
          </p:cNvSpPr>
          <p:nvPr/>
        </p:nvSpPr>
        <p:spPr bwMode="auto">
          <a:xfrm>
            <a:off x="2774950" y="3862388"/>
            <a:ext cx="369888" cy="322262"/>
          </a:xfrm>
          <a:custGeom>
            <a:avLst/>
            <a:gdLst>
              <a:gd name="T0" fmla="*/ 87639 w 494029"/>
              <a:gd name="T1" fmla="*/ 0 h 429895"/>
              <a:gd name="T2" fmla="*/ 87639 w 494029"/>
              <a:gd name="T3" fmla="*/ 33928 h 429895"/>
              <a:gd name="T4" fmla="*/ 0 w 494029"/>
              <a:gd name="T5" fmla="*/ 33928 h 429895"/>
              <a:gd name="T6" fmla="*/ 0 w 494029"/>
              <a:gd name="T7" fmla="*/ 101786 h 429895"/>
              <a:gd name="T8" fmla="*/ 87639 w 494029"/>
              <a:gd name="T9" fmla="*/ 101786 h 429895"/>
              <a:gd name="T10" fmla="*/ 87639 w 494029"/>
              <a:gd name="T11" fmla="*/ 135714 h 429895"/>
              <a:gd name="T12" fmla="*/ 155166 w 494029"/>
              <a:gd name="T13" fmla="*/ 67857 h 429895"/>
              <a:gd name="T14" fmla="*/ 87639 w 494029"/>
              <a:gd name="T15" fmla="*/ 0 h 4298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4029" h="429895">
                <a:moveTo>
                  <a:pt x="278891" y="0"/>
                </a:moveTo>
                <a:lnTo>
                  <a:pt x="278891" y="107441"/>
                </a:lnTo>
                <a:lnTo>
                  <a:pt x="0" y="107441"/>
                </a:lnTo>
                <a:lnTo>
                  <a:pt x="0" y="322325"/>
                </a:lnTo>
                <a:lnTo>
                  <a:pt x="278891" y="322325"/>
                </a:lnTo>
                <a:lnTo>
                  <a:pt x="278891" y="429767"/>
                </a:lnTo>
                <a:lnTo>
                  <a:pt x="493775" y="214883"/>
                </a:lnTo>
                <a:lnTo>
                  <a:pt x="278891"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7655" name="object 8">
            <a:extLst>
              <a:ext uri="{FF2B5EF4-FFF2-40B4-BE49-F238E27FC236}">
                <a16:creationId xmlns:a16="http://schemas.microsoft.com/office/drawing/2014/main" id="{27A821BA-C2C1-4CDA-8976-1A038C78979C}"/>
              </a:ext>
            </a:extLst>
          </p:cNvPr>
          <p:cNvSpPr>
            <a:spLocks/>
          </p:cNvSpPr>
          <p:nvPr/>
        </p:nvSpPr>
        <p:spPr bwMode="auto">
          <a:xfrm>
            <a:off x="6118225" y="3930650"/>
            <a:ext cx="369888" cy="396875"/>
          </a:xfrm>
          <a:custGeom>
            <a:avLst/>
            <a:gdLst>
              <a:gd name="T0" fmla="*/ 87639 w 494029"/>
              <a:gd name="T1" fmla="*/ 0 h 429895"/>
              <a:gd name="T2" fmla="*/ 87639 w 494029"/>
              <a:gd name="T3" fmla="*/ 41720 h 429895"/>
              <a:gd name="T4" fmla="*/ 0 w 494029"/>
              <a:gd name="T5" fmla="*/ 41720 h 429895"/>
              <a:gd name="T6" fmla="*/ 0 w 494029"/>
              <a:gd name="T7" fmla="*/ 125160 h 429895"/>
              <a:gd name="T8" fmla="*/ 87639 w 494029"/>
              <a:gd name="T9" fmla="*/ 125160 h 429895"/>
              <a:gd name="T10" fmla="*/ 87639 w 494029"/>
              <a:gd name="T11" fmla="*/ 166880 h 429895"/>
              <a:gd name="T12" fmla="*/ 155166 w 494029"/>
              <a:gd name="T13" fmla="*/ 83439 h 429895"/>
              <a:gd name="T14" fmla="*/ 87639 w 494029"/>
              <a:gd name="T15" fmla="*/ 0 h 4298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4029" h="429895">
                <a:moveTo>
                  <a:pt x="278891" y="0"/>
                </a:moveTo>
                <a:lnTo>
                  <a:pt x="278891" y="107441"/>
                </a:lnTo>
                <a:lnTo>
                  <a:pt x="0" y="107441"/>
                </a:lnTo>
                <a:lnTo>
                  <a:pt x="0" y="322325"/>
                </a:lnTo>
                <a:lnTo>
                  <a:pt x="278891" y="322325"/>
                </a:lnTo>
                <a:lnTo>
                  <a:pt x="278891" y="429767"/>
                </a:lnTo>
                <a:lnTo>
                  <a:pt x="493775" y="214883"/>
                </a:lnTo>
                <a:lnTo>
                  <a:pt x="278891"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562DCEBC-8366-418C-9650-2F7C5CAF81D8}"/>
              </a:ext>
            </a:extLst>
          </p:cNvPr>
          <p:cNvSpPr>
            <a:spLocks noGrp="1" noChangeArrowheads="1"/>
          </p:cNvSpPr>
          <p:nvPr>
            <p:ph type="title"/>
          </p:nvPr>
        </p:nvSpPr>
        <p:spPr/>
        <p:txBody>
          <a:bodyPr/>
          <a:lstStyle/>
          <a:p>
            <a:pPr eaLnBrk="1" hangingPunct="1"/>
            <a:r>
              <a:rPr lang="en-US" altLang="en-US">
                <a:solidFill>
                  <a:schemeClr val="bg1"/>
                </a:solidFill>
              </a:rPr>
              <a:t>Other</a:t>
            </a:r>
          </a:p>
        </p:txBody>
      </p:sp>
      <p:sp>
        <p:nvSpPr>
          <p:cNvPr id="3" name="Content Placeholder 2">
            <a:extLst>
              <a:ext uri="{FF2B5EF4-FFF2-40B4-BE49-F238E27FC236}">
                <a16:creationId xmlns:a16="http://schemas.microsoft.com/office/drawing/2014/main" id="{335F29E2-EBBF-49E9-9F23-C8596126FA60}"/>
              </a:ext>
            </a:extLst>
          </p:cNvPr>
          <p:cNvSpPr>
            <a:spLocks noGrp="1"/>
          </p:cNvSpPr>
          <p:nvPr>
            <p:ph idx="1"/>
          </p:nvPr>
        </p:nvSpPr>
        <p:spPr/>
        <p:txBody>
          <a:bodyPr/>
          <a:lstStyle/>
          <a:p>
            <a:pPr eaLnBrk="1" hangingPunct="1">
              <a:defRPr/>
            </a:pPr>
            <a:r>
              <a:rPr lang="en-US" sz="2400" dirty="0">
                <a:solidFill>
                  <a:schemeClr val="bg1"/>
                </a:solidFill>
              </a:rPr>
              <a:t>Virtual Parent-Teacher conferences are September 21-25.  I will send out a link to sign up as the time gets closer.</a:t>
            </a:r>
            <a:endParaRPr lang="en-US" dirty="0">
              <a:solidFill>
                <a:schemeClr val="bg1"/>
              </a:solidFill>
            </a:endParaRPr>
          </a:p>
          <a:p>
            <a:pPr eaLnBrk="1" hangingPunct="1">
              <a:defRPr/>
            </a:pPr>
            <a:r>
              <a:rPr lang="en-US" sz="2400" dirty="0">
                <a:solidFill>
                  <a:schemeClr val="bg1"/>
                </a:solidFill>
              </a:rPr>
              <a:t>Please check Classroom website regularly.</a:t>
            </a:r>
          </a:p>
          <a:p>
            <a:pPr eaLnBrk="1" hangingPunct="1">
              <a:defRPr/>
            </a:pPr>
            <a:r>
              <a:rPr lang="en-US" sz="2400" dirty="0">
                <a:solidFill>
                  <a:schemeClr val="bg1"/>
                </a:solidFill>
              </a:rPr>
              <a:t>Procedures are constantly fluid as we learn what works and what doesn’t in remote learning.  I appreciate your patience and support.</a:t>
            </a:r>
          </a:p>
          <a:p>
            <a:pPr>
              <a:defRPr/>
            </a:pPr>
            <a:r>
              <a:rPr lang="en-US" sz="2400" dirty="0">
                <a:solidFill>
                  <a:schemeClr val="bg1"/>
                </a:solidFill>
              </a:rPr>
              <a:t>If you have not picked up your back to school packets from the school office please do so soon</a:t>
            </a:r>
          </a:p>
          <a:p>
            <a:pPr eaLnBrk="1" hangingPunct="1">
              <a:defRP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9BECCDEC-B31A-487E-A24B-5332C8190AC7}"/>
              </a:ext>
            </a:extLst>
          </p:cNvPr>
          <p:cNvSpPr>
            <a:spLocks noGrp="1" noChangeArrowheads="1"/>
          </p:cNvSpPr>
          <p:nvPr>
            <p:ph type="title"/>
          </p:nvPr>
        </p:nvSpPr>
        <p:spPr/>
        <p:txBody>
          <a:bodyPr/>
          <a:lstStyle/>
          <a:p>
            <a:pPr eaLnBrk="1" hangingPunct="1"/>
            <a:r>
              <a:rPr lang="en-US" altLang="en-US">
                <a:solidFill>
                  <a:schemeClr val="bg1"/>
                </a:solidFill>
              </a:rPr>
              <a:t>PTA</a:t>
            </a:r>
          </a:p>
        </p:txBody>
      </p:sp>
      <p:sp>
        <p:nvSpPr>
          <p:cNvPr id="29699" name="Content Placeholder 2">
            <a:extLst>
              <a:ext uri="{FF2B5EF4-FFF2-40B4-BE49-F238E27FC236}">
                <a16:creationId xmlns:a16="http://schemas.microsoft.com/office/drawing/2014/main" id="{19D00A39-4DE8-4273-AB37-F6DCDDF5A75F}"/>
              </a:ext>
            </a:extLst>
          </p:cNvPr>
          <p:cNvSpPr>
            <a:spLocks noGrp="1" noChangeArrowheads="1"/>
          </p:cNvSpPr>
          <p:nvPr>
            <p:ph idx="1"/>
          </p:nvPr>
        </p:nvSpPr>
        <p:spPr/>
        <p:txBody>
          <a:bodyPr/>
          <a:lstStyle/>
          <a:p>
            <a:pPr eaLnBrk="1" hangingPunct="1"/>
            <a:r>
              <a:rPr lang="en-US" altLang="en-US" sz="3000">
                <a:solidFill>
                  <a:schemeClr val="bg1"/>
                </a:solidFill>
              </a:rPr>
              <a:t>One of the vital reasons for a  school’s success is the amount of parent involvement and  support for school activities. The PTA coordinates parent involvement and support. The school  staff and PTA work as a team to decide what is best for the students with the active support of parents.</a:t>
            </a:r>
          </a:p>
          <a:p>
            <a:pPr eaLnBrk="1" hangingPunct="1"/>
            <a:r>
              <a:rPr lang="en-US" altLang="en-US" sz="3000">
                <a:solidFill>
                  <a:schemeClr val="bg1"/>
                </a:solidFill>
              </a:rPr>
              <a:t>Please consider volunteering for at least one event or program this year.</a:t>
            </a:r>
          </a:p>
          <a:p>
            <a:pPr eaLnBrk="1" hangingPunct="1"/>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3F161F8-E557-48E3-BE0B-D428975F92F2}"/>
              </a:ext>
            </a:extLst>
          </p:cNvPr>
          <p:cNvSpPr>
            <a:spLocks noGrp="1" noChangeArrowheads="1"/>
          </p:cNvSpPr>
          <p:nvPr>
            <p:ph type="title"/>
          </p:nvPr>
        </p:nvSpPr>
        <p:spPr>
          <a:xfrm>
            <a:off x="457200" y="692150"/>
            <a:ext cx="8229600" cy="981075"/>
          </a:xfrm>
        </p:spPr>
        <p:txBody>
          <a:bodyPr/>
          <a:lstStyle/>
          <a:p>
            <a:pPr eaLnBrk="1" hangingPunct="1"/>
            <a:r>
              <a:rPr lang="en-US" altLang="en-US">
                <a:solidFill>
                  <a:schemeClr val="bg1"/>
                </a:solidFill>
              </a:rPr>
              <a:t>Schedule</a:t>
            </a:r>
            <a:br>
              <a:rPr lang="en-US" altLang="en-US">
                <a:solidFill>
                  <a:schemeClr val="bg1"/>
                </a:solidFill>
              </a:rPr>
            </a:br>
            <a:r>
              <a:rPr lang="en-US" altLang="en-US" sz="2400">
                <a:solidFill>
                  <a:schemeClr val="bg1"/>
                </a:solidFill>
                <a:latin typeface="Century Gothic" panose="020B0502020202020204" pitchFamily="34" charset="0"/>
              </a:rPr>
              <a:t>5</a:t>
            </a:r>
            <a:r>
              <a:rPr lang="en-US" altLang="en-US" sz="2400" baseline="30000">
                <a:solidFill>
                  <a:schemeClr val="bg1"/>
                </a:solidFill>
                <a:latin typeface="Century Gothic" panose="020B0502020202020204" pitchFamily="34" charset="0"/>
              </a:rPr>
              <a:t>th</a:t>
            </a:r>
            <a:r>
              <a:rPr lang="en-US" altLang="en-US" sz="2400">
                <a:solidFill>
                  <a:schemeClr val="bg1"/>
                </a:solidFill>
                <a:latin typeface="Century Gothic" panose="020B0502020202020204" pitchFamily="34" charset="0"/>
              </a:rPr>
              <a:t> Grade requires 240 minutes of daily instruction which includes synchronous and asynchronous work.</a:t>
            </a:r>
            <a:br>
              <a:rPr lang="en-US" altLang="en-US" sz="2400">
                <a:solidFill>
                  <a:schemeClr val="bg1"/>
                </a:solidFill>
              </a:rPr>
            </a:br>
            <a:endParaRPr lang="en-US" altLang="en-US" sz="2400">
              <a:solidFill>
                <a:schemeClr val="bg1"/>
              </a:solidFill>
            </a:endParaRPr>
          </a:p>
        </p:txBody>
      </p:sp>
      <p:pic>
        <p:nvPicPr>
          <p:cNvPr id="8195" name="Picture 4">
            <a:extLst>
              <a:ext uri="{FF2B5EF4-FFF2-40B4-BE49-F238E27FC236}">
                <a16:creationId xmlns:a16="http://schemas.microsoft.com/office/drawing/2014/main" id="{85911C2B-B570-4A16-9906-8204CD2E11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2230438"/>
            <a:ext cx="3236913"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6">
            <a:extLst>
              <a:ext uri="{FF2B5EF4-FFF2-40B4-BE49-F238E27FC236}">
                <a16:creationId xmlns:a16="http://schemas.microsoft.com/office/drawing/2014/main" id="{06C9DD45-3A32-4473-A6B4-E9C63533F635}"/>
              </a:ext>
            </a:extLst>
          </p:cNvPr>
          <p:cNvSpPr txBox="1">
            <a:spLocks noChangeArrowheads="1"/>
          </p:cNvSpPr>
          <p:nvPr/>
        </p:nvSpPr>
        <p:spPr bwMode="auto">
          <a:xfrm>
            <a:off x="4921250" y="4994275"/>
            <a:ext cx="3844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a:t>
            </a:r>
            <a:r>
              <a:rPr lang="en-US" altLang="en-US">
                <a:solidFill>
                  <a:schemeClr val="bg1"/>
                </a:solidFill>
              </a:rPr>
              <a:t>150-210 minutes of asynchronous work will be given outside of live sessions on mini days.  This will include 30 minutes of PE.</a:t>
            </a:r>
          </a:p>
        </p:txBody>
      </p:sp>
      <p:pic>
        <p:nvPicPr>
          <p:cNvPr id="8197" name="Picture 3">
            <a:extLst>
              <a:ext uri="{FF2B5EF4-FFF2-40B4-BE49-F238E27FC236}">
                <a16:creationId xmlns:a16="http://schemas.microsoft.com/office/drawing/2014/main" id="{877C5889-9C9F-4C03-ACBF-E6AF21A2F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38" y="1922463"/>
            <a:ext cx="3889375"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4B04521-A1D6-4555-A5C9-7CAFB3BDB7A0}"/>
              </a:ext>
            </a:extLst>
          </p:cNvPr>
          <p:cNvSpPr>
            <a:spLocks noGrp="1" noChangeArrowheads="1"/>
          </p:cNvSpPr>
          <p:nvPr>
            <p:ph type="title"/>
          </p:nvPr>
        </p:nvSpPr>
        <p:spPr>
          <a:xfrm>
            <a:off x="457200" y="692150"/>
            <a:ext cx="8229600" cy="981075"/>
          </a:xfrm>
        </p:spPr>
        <p:txBody>
          <a:bodyPr/>
          <a:lstStyle/>
          <a:p>
            <a:pPr eaLnBrk="1" hangingPunct="1"/>
            <a:r>
              <a:rPr lang="en-US" altLang="en-US">
                <a:solidFill>
                  <a:schemeClr val="bg1"/>
                </a:solidFill>
              </a:rPr>
              <a:t>Office Hours</a:t>
            </a:r>
            <a:br>
              <a:rPr lang="en-US" altLang="en-US">
                <a:solidFill>
                  <a:schemeClr val="bg1"/>
                </a:solidFill>
              </a:rPr>
            </a:br>
            <a:r>
              <a:rPr lang="en-US" altLang="en-US" sz="2400">
                <a:solidFill>
                  <a:schemeClr val="bg1"/>
                </a:solidFill>
                <a:latin typeface="Century Gothic" panose="020B0502020202020204" pitchFamily="34" charset="0"/>
              </a:rPr>
              <a:t>.</a:t>
            </a:r>
            <a:br>
              <a:rPr lang="en-US" altLang="en-US" sz="2400">
                <a:solidFill>
                  <a:schemeClr val="bg1"/>
                </a:solidFill>
              </a:rPr>
            </a:br>
            <a:endParaRPr lang="en-US" altLang="en-US" sz="2400">
              <a:solidFill>
                <a:schemeClr val="bg1"/>
              </a:solidFill>
            </a:endParaRPr>
          </a:p>
        </p:txBody>
      </p:sp>
      <p:sp>
        <p:nvSpPr>
          <p:cNvPr id="7171" name="Rectangle 3">
            <a:extLst>
              <a:ext uri="{FF2B5EF4-FFF2-40B4-BE49-F238E27FC236}">
                <a16:creationId xmlns:a16="http://schemas.microsoft.com/office/drawing/2014/main" id="{7D51AA7E-A9D5-42C2-A319-9B7778101C41}"/>
              </a:ext>
            </a:extLst>
          </p:cNvPr>
          <p:cNvSpPr>
            <a:spLocks noGrp="1" noChangeArrowheads="1"/>
          </p:cNvSpPr>
          <p:nvPr>
            <p:ph type="body" idx="1"/>
          </p:nvPr>
        </p:nvSpPr>
        <p:spPr>
          <a:xfrm>
            <a:off x="352425" y="1697038"/>
            <a:ext cx="8229600" cy="4525962"/>
          </a:xfrm>
        </p:spPr>
        <p:txBody>
          <a:bodyPr/>
          <a:lstStyle/>
          <a:p>
            <a:pPr marL="0" indent="0" eaLnBrk="1" hangingPunct="1">
              <a:buFontTx/>
              <a:buNone/>
            </a:pPr>
            <a:r>
              <a:rPr lang="en-US" altLang="en-US">
                <a:solidFill>
                  <a:schemeClr val="bg1"/>
                </a:solidFill>
              </a:rPr>
              <a:t>During these hours, I will be available immediately via email and remind.  You can also contact me ahead of time to schedule a Google Meet during this time.  </a:t>
            </a:r>
          </a:p>
          <a:p>
            <a:pPr marL="0" indent="0" eaLnBrk="1" hangingPunct="1">
              <a:buFontTx/>
              <a:buNone/>
            </a:pPr>
            <a:endParaRPr lang="en-US" altLang="en-US" sz="2000">
              <a:solidFill>
                <a:schemeClr val="bg1"/>
              </a:solidFill>
            </a:endParaRPr>
          </a:p>
          <a:p>
            <a:pPr marL="0" indent="0" algn="ctr" eaLnBrk="1" hangingPunct="1">
              <a:buFontTx/>
              <a:buNone/>
            </a:pPr>
            <a:r>
              <a:rPr lang="en-US" altLang="en-US" sz="2000">
                <a:solidFill>
                  <a:schemeClr val="bg1"/>
                </a:solidFill>
              </a:rPr>
              <a:t>Monday, Tuesday, Thursday, Friday   2:20-2:55</a:t>
            </a:r>
          </a:p>
          <a:p>
            <a:pPr marL="0" indent="0" algn="ctr" eaLnBrk="1" hangingPunct="1">
              <a:buFontTx/>
              <a:buNone/>
            </a:pPr>
            <a:r>
              <a:rPr lang="en-US" altLang="en-US" sz="2000">
                <a:solidFill>
                  <a:schemeClr val="bg1"/>
                </a:solidFill>
              </a:rPr>
              <a:t>Wednesday   11:25-12:05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2E778B3-0E3F-4E01-A376-694E506EDD81}"/>
              </a:ext>
            </a:extLst>
          </p:cNvPr>
          <p:cNvSpPr>
            <a:spLocks noGrp="1" noChangeArrowheads="1"/>
          </p:cNvSpPr>
          <p:nvPr>
            <p:ph type="title"/>
          </p:nvPr>
        </p:nvSpPr>
        <p:spPr>
          <a:xfrm>
            <a:off x="395288" y="188913"/>
            <a:ext cx="8229600" cy="981075"/>
          </a:xfrm>
        </p:spPr>
        <p:txBody>
          <a:bodyPr/>
          <a:lstStyle/>
          <a:p>
            <a:pPr eaLnBrk="1" hangingPunct="1"/>
            <a:r>
              <a:rPr lang="en-US" altLang="en-US">
                <a:solidFill>
                  <a:schemeClr val="bg1"/>
                </a:solidFill>
              </a:rPr>
              <a:t>Expectations</a:t>
            </a:r>
          </a:p>
        </p:txBody>
      </p:sp>
      <p:pic>
        <p:nvPicPr>
          <p:cNvPr id="6147" name="Picture 2" descr="Expectations ">
            <a:extLst>
              <a:ext uri="{FF2B5EF4-FFF2-40B4-BE49-F238E27FC236}">
                <a16:creationId xmlns:a16="http://schemas.microsoft.com/office/drawing/2014/main" id="{1BBE163A-579D-45A2-8B3B-C9500CE18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484313"/>
            <a:ext cx="305435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
            <a:extLst>
              <a:ext uri="{FF2B5EF4-FFF2-40B4-BE49-F238E27FC236}">
                <a16:creationId xmlns:a16="http://schemas.microsoft.com/office/drawing/2014/main" id="{D34D9C7D-CB22-49B7-83B8-ACD96D551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200" y="1484313"/>
            <a:ext cx="305435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1E1B69F-6D36-4E66-8A91-55CDA38EA7EE}"/>
              </a:ext>
            </a:extLst>
          </p:cNvPr>
          <p:cNvSpPr>
            <a:spLocks noGrp="1" noChangeArrowheads="1"/>
          </p:cNvSpPr>
          <p:nvPr>
            <p:ph type="title"/>
          </p:nvPr>
        </p:nvSpPr>
        <p:spPr>
          <a:xfrm>
            <a:off x="395288" y="188913"/>
            <a:ext cx="8229600" cy="981075"/>
          </a:xfrm>
        </p:spPr>
        <p:txBody>
          <a:bodyPr/>
          <a:lstStyle/>
          <a:p>
            <a:pPr eaLnBrk="1" hangingPunct="1"/>
            <a:r>
              <a:rPr lang="en-US" altLang="en-US">
                <a:solidFill>
                  <a:schemeClr val="bg1"/>
                </a:solidFill>
              </a:rPr>
              <a:t>Curriculum</a:t>
            </a:r>
          </a:p>
        </p:txBody>
      </p:sp>
      <p:sp>
        <p:nvSpPr>
          <p:cNvPr id="5123" name="Rectangle 3">
            <a:extLst>
              <a:ext uri="{FF2B5EF4-FFF2-40B4-BE49-F238E27FC236}">
                <a16:creationId xmlns:a16="http://schemas.microsoft.com/office/drawing/2014/main" id="{2F88A74E-7ABE-4717-8B8C-B53DD2D3EBA6}"/>
              </a:ext>
            </a:extLst>
          </p:cNvPr>
          <p:cNvSpPr>
            <a:spLocks noGrp="1" noChangeArrowheads="1"/>
          </p:cNvSpPr>
          <p:nvPr>
            <p:ph type="body" idx="1"/>
          </p:nvPr>
        </p:nvSpPr>
        <p:spPr>
          <a:xfrm>
            <a:off x="457200" y="1855788"/>
            <a:ext cx="8229600" cy="4525962"/>
          </a:xfrm>
        </p:spPr>
        <p:txBody>
          <a:bodyPr/>
          <a:lstStyle/>
          <a:p>
            <a:pPr marL="0" indent="0" eaLnBrk="1" hangingPunct="1">
              <a:buFontTx/>
              <a:buNone/>
            </a:pPr>
            <a:r>
              <a:rPr lang="en-US" altLang="en-US" sz="2800">
                <a:solidFill>
                  <a:schemeClr val="bg1"/>
                </a:solidFill>
              </a:rPr>
              <a:t>The curriculum planned for the year is aligned with Common Core State Standards (ELA and Math)and the California Content Standards (all others). </a:t>
            </a:r>
          </a:p>
          <a:p>
            <a:pPr marL="0" indent="0" eaLnBrk="1" hangingPunct="1">
              <a:buFontTx/>
              <a:buNone/>
            </a:pPr>
            <a:r>
              <a:rPr lang="en-US" altLang="en-US" sz="2800">
                <a:solidFill>
                  <a:schemeClr val="bg1"/>
                </a:solidFill>
              </a:rPr>
              <a:t>Complete listing of standards can be found on California Department of Education Website</a:t>
            </a:r>
          </a:p>
          <a:p>
            <a:pPr marL="0" indent="0" eaLnBrk="1" hangingPunct="1">
              <a:buFontTx/>
              <a:buNone/>
            </a:pPr>
            <a:r>
              <a:rPr lang="en-US" altLang="en-US" sz="1600">
                <a:hlinkClick r:id="rId2"/>
              </a:rPr>
              <a:t>https://www.cde.ca.gov/be/st/ss/index.asp</a:t>
            </a:r>
            <a:endParaRPr lang="en-US" altLang="en-US" sz="2800">
              <a:solidFill>
                <a:schemeClr val="bg1"/>
              </a:solidFill>
            </a:endParaRPr>
          </a:p>
          <a:p>
            <a:pPr marL="0" indent="0" eaLnBrk="1" hangingPunct="1">
              <a:buFontTx/>
              <a:buNone/>
            </a:pPr>
            <a:r>
              <a:rPr lang="en-US" altLang="en-US" sz="2800">
                <a:solidFill>
                  <a:schemeClr val="bg1"/>
                </a:solidFill>
              </a:rPr>
              <a:t>**Emphasis on the Essential Standards**</a:t>
            </a:r>
          </a:p>
          <a:p>
            <a:pPr marL="0" indent="0" eaLnBrk="1" hangingPunct="1">
              <a:buFontTx/>
              <a:buNone/>
            </a:pPr>
            <a:endParaRPr lang="en-US" altLang="en-US">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6DCCF05-8E9A-4D5E-BF56-29C080CC03FB}"/>
              </a:ext>
            </a:extLst>
          </p:cNvPr>
          <p:cNvSpPr>
            <a:spLocks noGrp="1" noChangeArrowheads="1"/>
          </p:cNvSpPr>
          <p:nvPr>
            <p:ph type="title"/>
          </p:nvPr>
        </p:nvSpPr>
        <p:spPr>
          <a:xfrm>
            <a:off x="395288" y="188913"/>
            <a:ext cx="8229600" cy="981075"/>
          </a:xfrm>
        </p:spPr>
        <p:txBody>
          <a:bodyPr/>
          <a:lstStyle/>
          <a:p>
            <a:pPr eaLnBrk="1" hangingPunct="1"/>
            <a:r>
              <a:rPr lang="en-US" altLang="en-US">
                <a:solidFill>
                  <a:schemeClr val="bg1"/>
                </a:solidFill>
              </a:rPr>
              <a:t>Reading</a:t>
            </a:r>
          </a:p>
        </p:txBody>
      </p:sp>
      <p:sp>
        <p:nvSpPr>
          <p:cNvPr id="11267" name="Rectangle 3">
            <a:extLst>
              <a:ext uri="{FF2B5EF4-FFF2-40B4-BE49-F238E27FC236}">
                <a16:creationId xmlns:a16="http://schemas.microsoft.com/office/drawing/2014/main" id="{D4B33E95-284E-4011-BAC8-5A2001D53466}"/>
              </a:ext>
            </a:extLst>
          </p:cNvPr>
          <p:cNvSpPr>
            <a:spLocks noGrp="1" noChangeArrowheads="1"/>
          </p:cNvSpPr>
          <p:nvPr>
            <p:ph type="body" idx="1"/>
          </p:nvPr>
        </p:nvSpPr>
        <p:spPr>
          <a:xfrm>
            <a:off x="457200" y="1201738"/>
            <a:ext cx="8229600" cy="5180012"/>
          </a:xfrm>
        </p:spPr>
        <p:txBody>
          <a:bodyPr/>
          <a:lstStyle/>
          <a:p>
            <a:pPr eaLnBrk="1" hangingPunct="1"/>
            <a:r>
              <a:rPr lang="en-US" altLang="en-US" sz="2400">
                <a:solidFill>
                  <a:schemeClr val="bg1"/>
                </a:solidFill>
              </a:rPr>
              <a:t>We will be using the Wonders Textbook, Thinking Maps, and Icons of Depth and Complexity to learn reading skills and strategies</a:t>
            </a:r>
          </a:p>
          <a:p>
            <a:pPr eaLnBrk="1" hangingPunct="1"/>
            <a:r>
              <a:rPr lang="en-US" altLang="en-US" sz="2400">
                <a:solidFill>
                  <a:schemeClr val="bg1"/>
                </a:solidFill>
              </a:rPr>
              <a:t>Students will be reading in all areas of the curriculum</a:t>
            </a:r>
          </a:p>
          <a:p>
            <a:pPr eaLnBrk="1" hangingPunct="1"/>
            <a:r>
              <a:rPr lang="en-US" altLang="en-US" sz="2400">
                <a:solidFill>
                  <a:schemeClr val="bg1"/>
                </a:solidFill>
              </a:rPr>
              <a:t>Use of Supplemental Reading Materials</a:t>
            </a:r>
          </a:p>
          <a:p>
            <a:pPr eaLnBrk="1" hangingPunct="1"/>
            <a:r>
              <a:rPr lang="en-US" altLang="en-US" sz="2400">
                <a:solidFill>
                  <a:schemeClr val="bg1"/>
                </a:solidFill>
              </a:rPr>
              <a:t>Core Literature </a:t>
            </a:r>
          </a:p>
          <a:p>
            <a:pPr eaLnBrk="1" hangingPunct="1"/>
            <a:r>
              <a:rPr lang="en-US" altLang="en-US" sz="2400">
                <a:solidFill>
                  <a:schemeClr val="bg1"/>
                </a:solidFill>
              </a:rPr>
              <a:t>AR all students are required to reading 2 chapter books a month.  If the book is over 300 pages, it can count as two books.  Each test needs to be completed with 80% correct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5B1B78-B62C-400A-A5A2-B8BCEF8761BF}"/>
              </a:ext>
            </a:extLst>
          </p:cNvPr>
          <p:cNvSpPr>
            <a:spLocks noGrp="1" noChangeArrowheads="1"/>
          </p:cNvSpPr>
          <p:nvPr>
            <p:ph type="title"/>
          </p:nvPr>
        </p:nvSpPr>
        <p:spPr>
          <a:xfrm>
            <a:off x="457200" y="260350"/>
            <a:ext cx="8229600" cy="981075"/>
          </a:xfrm>
        </p:spPr>
        <p:txBody>
          <a:bodyPr/>
          <a:lstStyle/>
          <a:p>
            <a:pPr eaLnBrk="1" hangingPunct="1"/>
            <a:r>
              <a:rPr lang="en-US" altLang="en-US">
                <a:solidFill>
                  <a:schemeClr val="bg1"/>
                </a:solidFill>
              </a:rPr>
              <a:t>Math</a:t>
            </a:r>
          </a:p>
        </p:txBody>
      </p:sp>
      <p:sp>
        <p:nvSpPr>
          <p:cNvPr id="12291" name="TextBox 4">
            <a:extLst>
              <a:ext uri="{FF2B5EF4-FFF2-40B4-BE49-F238E27FC236}">
                <a16:creationId xmlns:a16="http://schemas.microsoft.com/office/drawing/2014/main" id="{BC20C8E3-AB85-45D3-A264-FFB3A9BC4C6C}"/>
              </a:ext>
            </a:extLst>
          </p:cNvPr>
          <p:cNvSpPr txBox="1">
            <a:spLocks noChangeArrowheads="1"/>
          </p:cNvSpPr>
          <p:nvPr/>
        </p:nvSpPr>
        <p:spPr bwMode="auto">
          <a:xfrm>
            <a:off x="457200" y="1700213"/>
            <a:ext cx="8229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chemeClr val="bg1"/>
                </a:solidFill>
              </a:rPr>
              <a:t>Today’s world includes new types of careers in the applied math and sciences.  Children now need to understand the why behind math concepts and be able to explain their processes.  </a:t>
            </a:r>
          </a:p>
          <a:p>
            <a:pPr eaLnBrk="1" hangingPunct="1"/>
            <a:endParaRPr lang="en-US" altLang="en-US">
              <a:solidFill>
                <a:schemeClr val="bg1"/>
              </a:solidFill>
            </a:endParaRPr>
          </a:p>
          <a:p>
            <a:pPr eaLnBrk="1" hangingPunct="1"/>
            <a:r>
              <a:rPr lang="en-US" altLang="en-US">
                <a:solidFill>
                  <a:schemeClr val="bg1"/>
                </a:solidFill>
              </a:rPr>
              <a:t>In order to set students up to be successful in junior high, high school, and college, they need a solid foundation as they learn number sense and basic concepts in the early grades.</a:t>
            </a:r>
          </a:p>
          <a:p>
            <a:pPr eaLnBrk="1" hangingPunct="1"/>
            <a:endParaRPr lang="en-US" altLang="en-US">
              <a:solidFill>
                <a:schemeClr val="bg1"/>
              </a:solidFill>
            </a:endParaRPr>
          </a:p>
          <a:p>
            <a:pPr eaLnBrk="1" hangingPunct="1"/>
            <a:r>
              <a:rPr lang="en-US" altLang="en-US">
                <a:solidFill>
                  <a:schemeClr val="bg1"/>
                </a:solidFill>
              </a:rPr>
              <a:t>This year, students will be learning several different approaches to solve the same problem.  They will be expected to explain their reasoning and show the many ways an answer can be determined or written.  </a:t>
            </a:r>
          </a:p>
          <a:p>
            <a:pPr eaLnBrk="1" hangingPunct="1"/>
            <a:r>
              <a:rPr lang="en-US" altLang="en-US">
                <a:solidFill>
                  <a:schemeClr val="bg1"/>
                </a:solidFill>
              </a:rPr>
              <a:t>Math Talks and Icons that promote mathematical reasoning, problem solving, and communication </a:t>
            </a:r>
          </a:p>
          <a:p>
            <a:pPr eaLnBrk="1" hangingPunct="1"/>
            <a:endParaRPr lang="en-US" altLang="en-US">
              <a:solidFill>
                <a:schemeClr val="bg1"/>
              </a:solidFill>
            </a:endParaRPr>
          </a:p>
          <a:p>
            <a:pPr eaLnBrk="1" hangingPunct="1"/>
            <a:r>
              <a:rPr lang="en-US" altLang="en-US">
                <a:solidFill>
                  <a:schemeClr val="bg1"/>
                </a:solidFill>
              </a:rPr>
              <a:t>Student work needs to be shown on all homework or on a separate sheet of paper.  Homework is assigned daily except for test days.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E22000C-03C1-4F93-8E96-71F37A673872}"/>
              </a:ext>
            </a:extLst>
          </p:cNvPr>
          <p:cNvSpPr>
            <a:spLocks noGrp="1" noChangeArrowheads="1"/>
          </p:cNvSpPr>
          <p:nvPr>
            <p:ph type="title"/>
          </p:nvPr>
        </p:nvSpPr>
        <p:spPr>
          <a:xfrm>
            <a:off x="457200" y="260350"/>
            <a:ext cx="8229600" cy="981075"/>
          </a:xfrm>
        </p:spPr>
        <p:txBody>
          <a:bodyPr/>
          <a:lstStyle/>
          <a:p>
            <a:pPr eaLnBrk="1" hangingPunct="1"/>
            <a:r>
              <a:rPr lang="en-US" altLang="en-US">
                <a:solidFill>
                  <a:schemeClr val="bg1"/>
                </a:solidFill>
              </a:rPr>
              <a:t>Writing</a:t>
            </a:r>
          </a:p>
        </p:txBody>
      </p:sp>
      <p:sp>
        <p:nvSpPr>
          <p:cNvPr id="14339" name="TextBox 1">
            <a:extLst>
              <a:ext uri="{FF2B5EF4-FFF2-40B4-BE49-F238E27FC236}">
                <a16:creationId xmlns:a16="http://schemas.microsoft.com/office/drawing/2014/main" id="{108BF79F-8C47-4EEC-B05F-058239AAA5B4}"/>
              </a:ext>
            </a:extLst>
          </p:cNvPr>
          <p:cNvSpPr txBox="1">
            <a:spLocks noChangeArrowheads="1"/>
          </p:cNvSpPr>
          <p:nvPr/>
        </p:nvSpPr>
        <p:spPr bwMode="auto">
          <a:xfrm>
            <a:off x="684213" y="1700213"/>
            <a:ext cx="800258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chemeClr val="bg1"/>
                </a:solidFill>
              </a:rPr>
              <a:t>Heavy use of Thinking Maps</a:t>
            </a:r>
          </a:p>
          <a:p>
            <a:pPr eaLnBrk="1" hangingPunct="1"/>
            <a:endParaRPr lang="en-US" altLang="en-US">
              <a:solidFill>
                <a:schemeClr val="bg1"/>
              </a:solidFill>
            </a:endParaRPr>
          </a:p>
          <a:p>
            <a:pPr eaLnBrk="1" hangingPunct="1"/>
            <a:r>
              <a:rPr lang="en-US" altLang="en-US">
                <a:solidFill>
                  <a:schemeClr val="bg1"/>
                </a:solidFill>
              </a:rPr>
              <a:t>A variety of Genres will be covered (Narrative, Informational, Opinion)</a:t>
            </a:r>
          </a:p>
          <a:p>
            <a:pPr eaLnBrk="1" hangingPunct="1"/>
            <a:endParaRPr lang="en-US" altLang="en-US">
              <a:solidFill>
                <a:schemeClr val="bg1"/>
              </a:solidFill>
            </a:endParaRPr>
          </a:p>
          <a:p>
            <a:pPr eaLnBrk="1" hangingPunct="1"/>
            <a:r>
              <a:rPr lang="en-US" altLang="en-US">
                <a:solidFill>
                  <a:schemeClr val="bg1"/>
                </a:solidFill>
              </a:rPr>
              <a:t>Emphasis on building structure and the use of strategies that add to the effectiveness of writing</a:t>
            </a:r>
          </a:p>
        </p:txBody>
      </p: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5767</TotalTime>
  <Words>1222</Words>
  <Application>Microsoft Office PowerPoint</Application>
  <PresentationFormat>On-screen Show (4:3)</PresentationFormat>
  <Paragraphs>123</Paragraphs>
  <Slides>22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APLTypeATeacher</vt:lpstr>
      <vt:lpstr>Arial</vt:lpstr>
      <vt:lpstr>Calibri</vt:lpstr>
      <vt:lpstr>Century Gothic</vt:lpstr>
      <vt:lpstr>Lato</vt:lpstr>
      <vt:lpstr>Wingdings</vt:lpstr>
      <vt:lpstr>Diseño predeterminado</vt:lpstr>
      <vt:lpstr>Back-To-School Night</vt:lpstr>
      <vt:lpstr>About Me</vt:lpstr>
      <vt:lpstr>Schedule 5th Grade requires 240 minutes of daily instruction which includes synchronous and asynchronous work. </vt:lpstr>
      <vt:lpstr>Office Hours . </vt:lpstr>
      <vt:lpstr>Expectations</vt:lpstr>
      <vt:lpstr>Curriculum</vt:lpstr>
      <vt:lpstr>Reading</vt:lpstr>
      <vt:lpstr>Math</vt:lpstr>
      <vt:lpstr>Writing</vt:lpstr>
      <vt:lpstr>Second Step</vt:lpstr>
      <vt:lpstr>Social Studies </vt:lpstr>
      <vt:lpstr>Physical Education</vt:lpstr>
      <vt:lpstr>Performing Arts</vt:lpstr>
      <vt:lpstr>Syllabus</vt:lpstr>
      <vt:lpstr>Grading</vt:lpstr>
      <vt:lpstr>Google Classroom</vt:lpstr>
      <vt:lpstr>Homework</vt:lpstr>
      <vt:lpstr>Homework</vt:lpstr>
      <vt:lpstr>Attendance</vt:lpstr>
      <vt:lpstr>AERIES  COMMUNICATION</vt:lpstr>
      <vt:lpstr>Other</vt:lpstr>
      <vt:lpstr>PTA</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Gonzales, Amanda</cp:lastModifiedBy>
  <cp:revision>628</cp:revision>
  <dcterms:created xsi:type="dcterms:W3CDTF">2010-05-23T14:28:12Z</dcterms:created>
  <dcterms:modified xsi:type="dcterms:W3CDTF">2020-08-25T17:11:50Z</dcterms:modified>
</cp:coreProperties>
</file>